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</p:sldIdLst>
  <p:sldSz cy="5143500" cx="9144000"/>
  <p:notesSz cx="6858000" cy="9144000"/>
  <p:embeddedFontLst>
    <p:embeddedFont>
      <p:font typeface="PT Sans Narrow"/>
      <p:regular r:id="rId66"/>
      <p:bold r:id="rId67"/>
    </p:embeddedFont>
    <p:embeddedFont>
      <p:font typeface="Lato"/>
      <p:regular r:id="rId68"/>
      <p:bold r:id="rId69"/>
      <p:italic r:id="rId70"/>
      <p:boldItalic r:id="rId71"/>
    </p:embeddedFont>
    <p:embeddedFont>
      <p:font typeface="Open Sans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B23654A-5D2D-4A8D-B5EA-8AA9D8F279A0}">
  <a:tblStyle styleId="{4B23654A-5D2D-4A8D-B5EA-8AA9D8F279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5C09B29-7478-4D76-B116-32230B248B89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528B4F8-BF71-4788-B803-28A7291AA170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08A3EF2-2C65-43AA-8965-424E1B1A7F0B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OpenSans-bold.fntdata"/><Relationship Id="rId72" Type="http://schemas.openxmlformats.org/officeDocument/2006/relationships/font" Target="fonts/OpenSans-regular.fntdata"/><Relationship Id="rId31" Type="http://schemas.openxmlformats.org/officeDocument/2006/relationships/slide" Target="slides/slide25.xml"/><Relationship Id="rId75" Type="http://schemas.openxmlformats.org/officeDocument/2006/relationships/font" Target="fonts/OpenSans-boldItalic.fntdata"/><Relationship Id="rId30" Type="http://schemas.openxmlformats.org/officeDocument/2006/relationships/slide" Target="slides/slide24.xml"/><Relationship Id="rId74" Type="http://schemas.openxmlformats.org/officeDocument/2006/relationships/font" Target="fonts/OpenSans-italic.fntdata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Lato-boldItalic.fntdata"/><Relationship Id="rId70" Type="http://schemas.openxmlformats.org/officeDocument/2006/relationships/font" Target="fonts/Lato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font" Target="fonts/PTSansNarrow-regular.fntdata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Lato-regular.fntdata"/><Relationship Id="rId23" Type="http://schemas.openxmlformats.org/officeDocument/2006/relationships/slide" Target="slides/slide17.xml"/><Relationship Id="rId67" Type="http://schemas.openxmlformats.org/officeDocument/2006/relationships/font" Target="fonts/PTSansNarrow-bold.fntdata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Lato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46dfb9359_0_6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46dfb9359_0_6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346dfb9359_0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346dfb9359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46dfb9359_0_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46dfb9359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346dfb9359_0_6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346dfb9359_0_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Pearson: </a:t>
            </a:r>
            <a:r>
              <a:rPr lang="en" sz="14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Measure of linear trend between two variables</a:t>
            </a:r>
            <a:endParaRPr sz="14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rPr>
              <a:t>Ratings: x, y, z while model outputs x+1, y+1, z+1 -&gt; Pearson will be 1 not good</a:t>
            </a:r>
            <a:endParaRPr sz="140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46dfb9359_0_7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346dfb9359_0_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46dfb9359_0_7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346dfb9359_0_7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RFC trained on MSE and hence comparing pearson is more appropriate. RNN does not have access to all features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346dfb9359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346dfb9359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DL scales very well with data due to more expressive power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want to do away with feature extraction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Leanring from waveform is very difficult - can we start off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3475a9268f_1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3475a9268f_1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3475a9268f_1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3475a9268f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wav2vec in particular?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Already used for emo recog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3475a9268f_1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3475a9268f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Transformer has 12/24 layers with embedding dimensionality of 768/1024 for base/large wav2vec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Different layers encode different speech characteristics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Output layers: optimal for ASR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Intermediate layers: optimal for prosodic tasks such as emotion recognition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46dfb935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46dfb935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Poor readers ⇒ slow to absorb knowledge ⇒ suffer during school and later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Conduct exams - cognitive demand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346dfb935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346dfb935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own testing + Amazon paper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3475a9268f_1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3475a9268f_1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large for all subsequent exps (mean because we used that first)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346dfb9359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346dfb9359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346dfb935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346dfb935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346dfb9359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346dfb9359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346dfb9359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346dfb9359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y</a:t>
            </a:r>
            <a:r>
              <a:rPr lang="en"/>
              <a:t>ellow contour in plots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3475a9268f_1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3475a9268f_1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3475a9268f_1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3475a9268f_1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FPR: false positive rate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3475a9268f_1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3475a9268f_1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346dfb9359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346dfb9359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course of these exp, word did not improve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346dfb9359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346dfb9359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WCPM; how it can measure lexical fluency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such single score for prosodic fluency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346dfb9359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346dfb9359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361211a2f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361211a2f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346dfb9359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346dfb9359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3475a9268f_1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3475a9268f_1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346dfb9359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346dfb9359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346dfb9359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346dfb9359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346dfb9359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346dfb9359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346dfb9359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346dfb9359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361211a2f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361211a2f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35e41a7a4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35e41a7a4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PR: Give a proper reference format to the PhD thesis.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46dfb9359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346dfb9359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Sleeping is prominent: lengthening + pitch variation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Phrasing: obvious from text and punctuation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Prominence: more subjective and dependent on context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46dfb9359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46dfb9359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35e41a7a4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135e41a7a4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361211a2f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1361211a2f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346dfb9359_0_7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346dfb9359_0_7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PR: No need to dedicate a slide to this. Put it in a small box on the next slide of results.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35e41a7a4b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35e41a7a4b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35e41a7a4b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35e41a7a4b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35e41a7a4b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35e41a7a4b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35e41a7a4b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35e41a7a4b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35e41a7a4b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135e41a7a4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35e41a7a4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135e41a7a4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5e41a7a4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35e41a7a4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structure: heuristics in literature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E.g. phrasing: for a long sentence without punctuation, long sentences need to be chunked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Prominence: default position is last content word of phrase, completely new word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Prosodic miscue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3475a9268f_1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13475a9268f_1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35e41a7a4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35e41a7a4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35e41a7a4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35e41a7a4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361211a2f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361211a2f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361211a2f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361211a2f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346dfb9359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1346dfb9359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3475a9268f_1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3475a9268f_1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3475a9268f_1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13475a9268f_1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346dfb9359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1346dfb9359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3475a9268f_1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13475a9268f_1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346dfb9359_0_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346dfb9359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NAEP: national assessment of educational progress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Comprehenisbility: lexical + prosodic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Lexical not imp after a certain point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Prosodic heavily influenced by prom and phrasing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346dfb9359_0_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346dfb9359_0_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Give examples of HC features in each category.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Explain that ‘prosodic miscue’ comes from comparing detected prosodic events with the reference information structure.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Therefore PED (by deep learning) was the motivation for your first stage work.</a:t>
            </a:r>
            <a:endParaRPr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46dfb9359_0_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346dfb9359_0_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46dfb9359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346dfb9359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TSccSy95ZvwAT48HLrsmNhUrMsnz70XJ/view" TargetMode="External"/><Relationship Id="rId4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www.ee.iitb.ac.in/LMEDS/audio_examples/MithileshDDP/results/keerthi-dollin-hanumantappa_06-a-018_ballaravada-siv_hubli_18112019-163824-1_h003_2.html" TargetMode="External"/><Relationship Id="rId4" Type="http://schemas.openxmlformats.org/officeDocument/2006/relationships/hyperlink" Target="https://www.ee.iitb.ac.in/LMEDS/audio_examples/MithileshDDP/results/pcy_27122016_1_cs_f1_1.html" TargetMode="External"/><Relationship Id="rId5" Type="http://schemas.openxmlformats.org/officeDocument/2006/relationships/hyperlink" Target="https://www.ee.iitb.ac.in/LMEDS/audio_examples/MithileshDDP/results/aaravkumar05a001_25102018_1_vjhs_m001_1.html" TargetMode="External"/><Relationship Id="rId6" Type="http://schemas.openxmlformats.org/officeDocument/2006/relationships/hyperlink" Target="https://www.ee.iitb.ac.in/LMEDS/audio_examples/MithileshDDP/results/dbs_16122016_1_cs_e1_2.html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img.asercentre.org/docs/Publications/ASER%20Reports/ASER%202016/aser_2016.pdf" TargetMode="External"/><Relationship Id="rId4" Type="http://schemas.openxmlformats.org/officeDocument/2006/relationships/hyperlink" Target="https://www.lkouniv.ac.in/site/writereaddata/siteContent/202003261644121802kaumudi_Dimensions_Speech.pdf" TargetMode="External"/><Relationship Id="rId5" Type="http://schemas.openxmlformats.org/officeDocument/2006/relationships/hyperlink" Target="https://optuna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xGbxijx-_DrVz2wACZwkhj19sizZhf7N/view" TargetMode="External"/><Relationship Id="rId4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1.png"/><Relationship Id="rId4" Type="http://schemas.openxmlformats.org/officeDocument/2006/relationships/image" Target="../media/image2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2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Assessing Comprehensibility of Children’s Read Speech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50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Dual Degree Stage 2 Presentation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729450" y="4242625"/>
            <a:ext cx="443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Mithilesh Vaidya (17D070011)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3982525" y="4242625"/>
            <a:ext cx="443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Guide: Prof. Preeti Rao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ASR/Manually Transcribed</a:t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ASR/Manual transcription (FA) gives uttered words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Compared with canonical text to obtain word miscues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Force aligned to obtain word alignments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ASR system: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TDNN a</a:t>
            </a:r>
            <a:r>
              <a:rPr lang="en"/>
              <a:t>coustic model</a:t>
            </a:r>
            <a:r>
              <a:rPr lang="en"/>
              <a:t> trained on 80 hours of Indian English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Tri-gram language model trained on </a:t>
            </a:r>
            <a:r>
              <a:rPr lang="en"/>
              <a:t>children</a:t>
            </a:r>
            <a:r>
              <a:rPr lang="en"/>
              <a:t> story texts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WER = 5.55% on our dataset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Hand-crafted features are affected by choice of ASR vs FA</a:t>
            </a:r>
            <a:endParaRPr/>
          </a:p>
        </p:txBody>
      </p:sp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850" y="2134275"/>
            <a:ext cx="5963549" cy="248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of ASR/Manually transcribed</a:t>
            </a:r>
            <a:endParaRPr/>
          </a:p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311700" y="1266325"/>
            <a:ext cx="85206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Accuracy and Rate features more accurate for FA</a:t>
            </a:r>
            <a:endParaRPr/>
          </a:p>
        </p:txBody>
      </p:sp>
      <p:sp>
        <p:nvSpPr>
          <p:cNvPr id="157" name="Google Shape;157;p23"/>
          <p:cNvSpPr txBox="1"/>
          <p:nvPr/>
        </p:nvSpPr>
        <p:spPr>
          <a:xfrm>
            <a:off x="3272675" y="4682925"/>
            <a:ext cx="2267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Diagram credits: Kamini Sabu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8" name="Google Shape;158;p23"/>
          <p:cNvSpPr/>
          <p:nvPr/>
        </p:nvSpPr>
        <p:spPr>
          <a:xfrm>
            <a:off x="3402325" y="3974700"/>
            <a:ext cx="1201200" cy="592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9" name="Google Shape;159;p23"/>
          <p:cNvCxnSpPr>
            <a:stCxn id="158" idx="3"/>
            <a:endCxn id="160" idx="1"/>
          </p:cNvCxnSpPr>
          <p:nvPr/>
        </p:nvCxnSpPr>
        <p:spPr>
          <a:xfrm flipH="1" rot="10800000">
            <a:off x="4603525" y="2479200"/>
            <a:ext cx="1741200" cy="1791900"/>
          </a:xfrm>
          <a:prstGeom prst="bentConnector3">
            <a:avLst>
              <a:gd fmla="val 27119" name="adj1"/>
            </a:avLst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60" name="Google Shape;160;p23"/>
          <p:cNvSpPr txBox="1"/>
          <p:nvPr/>
        </p:nvSpPr>
        <p:spPr>
          <a:xfrm>
            <a:off x="6344675" y="2171550"/>
            <a:ext cx="248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Significantly different for ASR and FA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1" name="Google Shape;16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Rater bias</a:t>
            </a:r>
            <a:endParaRPr/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311700" y="1266325"/>
            <a:ext cx="4073700" cy="3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Despite the standard rating rubric, raters have different preferences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Final score obtained on averaging z-score normalized rating of the two raters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C</a:t>
            </a:r>
            <a:r>
              <a:rPr lang="en"/>
              <a:t>ontinuous targets supplied for </a:t>
            </a:r>
            <a:r>
              <a:rPr lang="en"/>
              <a:t>fine-grained distinctions</a:t>
            </a:r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400" y="1266325"/>
            <a:ext cx="4446899" cy="206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2275" y="3335700"/>
            <a:ext cx="2833150" cy="16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metrics</a:t>
            </a:r>
            <a:endParaRPr/>
          </a:p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regression tasks, popular metrics: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Pearson correlation: </a:t>
            </a:r>
            <a:r>
              <a:rPr lang="en"/>
              <a:t>Invariant to scaling and offset by design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Root Mean Squared Error (RMSE): </a:t>
            </a:r>
            <a:r>
              <a:rPr lang="en"/>
              <a:t>Sensitive</a:t>
            </a:r>
            <a:r>
              <a:rPr lang="en"/>
              <a:t> to outliers; value depends on scale and bias ⇒ </a:t>
            </a:r>
            <a:r>
              <a:rPr lang="en"/>
              <a:t>comparing </a:t>
            </a:r>
            <a:r>
              <a:rPr lang="en"/>
              <a:t>across datasets is difficult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Concordance Correlation Coefficient (CCC):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Can be interpreted as combination of MSE and Pearson</a:t>
            </a:r>
            <a:endParaRPr/>
          </a:p>
        </p:txBody>
      </p:sp>
      <p:sp>
        <p:nvSpPr>
          <p:cNvPr id="177" name="Google Shape;17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200" y="3462050"/>
            <a:ext cx="2419600" cy="59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Neural Network baselines</a:t>
            </a:r>
            <a:endParaRPr/>
          </a:p>
        </p:txBody>
      </p:sp>
      <p:sp>
        <p:nvSpPr>
          <p:cNvPr id="184" name="Google Shape;184;p26"/>
          <p:cNvSpPr txBox="1"/>
          <p:nvPr>
            <p:ph idx="1" type="body"/>
          </p:nvPr>
        </p:nvSpPr>
        <p:spPr>
          <a:xfrm>
            <a:off x="311700" y="1266325"/>
            <a:ext cx="3315000" cy="8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Replace RFC with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Recording-level MLP</a:t>
            </a:r>
            <a:endParaRPr/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0072" y="1266325"/>
            <a:ext cx="2272228" cy="346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3054" y="1266325"/>
            <a:ext cx="2656871" cy="34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26"/>
          <p:cNvSpPr txBox="1"/>
          <p:nvPr>
            <p:ph idx="1" type="body"/>
          </p:nvPr>
        </p:nvSpPr>
        <p:spPr>
          <a:xfrm>
            <a:off x="311700" y="2151925"/>
            <a:ext cx="3315000" cy="15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Word-level RNN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operating on HC features discussed previously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RFC vs MLP vs RNN</a:t>
            </a:r>
            <a:endParaRPr/>
          </a:p>
        </p:txBody>
      </p:sp>
      <p:sp>
        <p:nvSpPr>
          <p:cNvPr id="194" name="Google Shape;194;p27"/>
          <p:cNvSpPr txBox="1"/>
          <p:nvPr/>
        </p:nvSpPr>
        <p:spPr>
          <a:xfrm>
            <a:off x="3755050" y="1152425"/>
            <a:ext cx="50772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MLP ~ RFC for all feature sets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RNN slightly inferior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FA &gt; ASR in all cases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Superior lexical miscues feature set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○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Ablation gives same results for only </a:t>
            </a:r>
            <a:r>
              <a:rPr i="1" lang="en" sz="1800">
                <a:latin typeface="Open Sans"/>
                <a:ea typeface="Open Sans"/>
                <a:cs typeface="Open Sans"/>
                <a:sym typeface="Open Sans"/>
              </a:rPr>
              <a:t>A-P contour 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Can we: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Eliminate HC features?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Improve performance?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95" name="Google Shape;195;p27"/>
          <p:cNvGraphicFramePr/>
          <p:nvPr/>
        </p:nvGraphicFramePr>
        <p:xfrm>
          <a:off x="311700" y="11524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{4B23654A-5D2D-4A8D-B5EA-8AA9D8F279A0}</a:tableStyleId>
              </a:tblPr>
              <a:tblGrid>
                <a:gridCol w="942050"/>
                <a:gridCol w="647425"/>
                <a:gridCol w="503100"/>
                <a:gridCol w="488725"/>
                <a:gridCol w="661775"/>
              </a:tblGrid>
              <a:tr h="467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Model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Dataset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Val CCC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Test CCC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Test Pearson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308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RFC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ASR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0.736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0.774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FA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0.794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MLP</a:t>
                      </a:r>
                      <a:endParaRPr sz="1100"/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ASR</a:t>
                      </a:r>
                      <a:endParaRPr sz="1100"/>
                    </a:p>
                  </a:txBody>
                  <a:tcPr marT="63500" marB="63500" marR="63500" marL="63500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0.769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0.767</a:t>
                      </a:r>
                      <a:endParaRPr sz="1100"/>
                    </a:p>
                  </a:txBody>
                  <a:tcPr marT="63500" marB="63500" marR="63500" marL="63500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0.777</a:t>
                      </a:r>
                      <a:endParaRPr b="1"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FA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0.793</a:t>
                      </a:r>
                      <a:endParaRPr sz="1100"/>
                    </a:p>
                  </a:txBody>
                  <a:tcPr marT="63500" marB="63500" marR="63500" marL="63500"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0.789</a:t>
                      </a:r>
                      <a:endParaRPr sz="1100"/>
                    </a:p>
                  </a:txBody>
                  <a:tcPr marT="63500" marB="63500" marR="63500" marL="63500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0.796</a:t>
                      </a:r>
                      <a:endParaRPr b="1"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RNN</a:t>
                      </a:r>
                      <a:endParaRPr b="1" sz="800"/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ASR</a:t>
                      </a:r>
                      <a:endParaRPr sz="1100"/>
                    </a:p>
                  </a:txBody>
                  <a:tcPr marT="63500" marB="63500" marR="63500" marL="63500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0.747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0.750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0.761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6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100"/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FA</a:t>
                      </a:r>
                      <a:endParaRPr sz="1100"/>
                    </a:p>
                  </a:txBody>
                  <a:tcPr marT="63500" marB="63500" marR="63500" marL="63500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0.762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0.767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0.777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6" name="Google Shape;19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7"/>
          <p:cNvSpPr txBox="1"/>
          <p:nvPr/>
        </p:nvSpPr>
        <p:spPr>
          <a:xfrm>
            <a:off x="566583" y="3539875"/>
            <a:ext cx="2733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Results on using ALL recording-level/word-level HC features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 for wav2vec</a:t>
            </a:r>
            <a:endParaRPr/>
          </a:p>
        </p:txBody>
      </p:sp>
      <p:sp>
        <p:nvSpPr>
          <p:cNvPr id="203" name="Google Shape;203;p28"/>
          <p:cNvSpPr/>
          <p:nvPr/>
        </p:nvSpPr>
        <p:spPr>
          <a:xfrm>
            <a:off x="3698650" y="1963638"/>
            <a:ext cx="1473300" cy="5346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datasets</a:t>
            </a:r>
            <a:endParaRPr/>
          </a:p>
        </p:txBody>
      </p:sp>
      <p:sp>
        <p:nvSpPr>
          <p:cNvPr id="204" name="Google Shape;204;p28"/>
          <p:cNvSpPr/>
          <p:nvPr/>
        </p:nvSpPr>
        <p:spPr>
          <a:xfrm>
            <a:off x="5661400" y="1963638"/>
            <a:ext cx="1777200" cy="5346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GPU/CPU compute improvements</a:t>
            </a:r>
            <a:endParaRPr/>
          </a:p>
        </p:txBody>
      </p:sp>
      <p:sp>
        <p:nvSpPr>
          <p:cNvPr id="205" name="Google Shape;205;p28"/>
          <p:cNvSpPr/>
          <p:nvPr/>
        </p:nvSpPr>
        <p:spPr>
          <a:xfrm>
            <a:off x="4795650" y="1136550"/>
            <a:ext cx="1473300" cy="5346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Progress in deep learning</a:t>
            </a:r>
            <a:endParaRPr/>
          </a:p>
        </p:txBody>
      </p:sp>
      <p:cxnSp>
        <p:nvCxnSpPr>
          <p:cNvPr id="206" name="Google Shape;206;p28"/>
          <p:cNvCxnSpPr>
            <a:stCxn id="203" idx="0"/>
            <a:endCxn id="205" idx="2"/>
          </p:cNvCxnSpPr>
          <p:nvPr/>
        </p:nvCxnSpPr>
        <p:spPr>
          <a:xfrm rot="-5400000">
            <a:off x="4837600" y="1268838"/>
            <a:ext cx="292500" cy="10971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07" name="Google Shape;207;p28"/>
          <p:cNvCxnSpPr>
            <a:stCxn id="204" idx="0"/>
            <a:endCxn id="205" idx="2"/>
          </p:cNvCxnSpPr>
          <p:nvPr/>
        </p:nvCxnSpPr>
        <p:spPr>
          <a:xfrm flipH="1" rot="5400000">
            <a:off x="5894950" y="1308588"/>
            <a:ext cx="292500" cy="10176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28"/>
          <p:cNvSpPr/>
          <p:nvPr/>
        </p:nvSpPr>
        <p:spPr>
          <a:xfrm>
            <a:off x="4795650" y="2878213"/>
            <a:ext cx="2953200" cy="3519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ASR: LibriSpeech (960 hours)</a:t>
            </a:r>
            <a:endParaRPr/>
          </a:p>
        </p:txBody>
      </p:sp>
      <p:sp>
        <p:nvSpPr>
          <p:cNvPr id="209" name="Google Shape;209;p28"/>
          <p:cNvSpPr/>
          <p:nvPr/>
        </p:nvSpPr>
        <p:spPr>
          <a:xfrm>
            <a:off x="4795650" y="3486938"/>
            <a:ext cx="2953200" cy="4959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Emotion recognition</a:t>
            </a:r>
            <a:r>
              <a:rPr lang="en"/>
              <a:t>: </a:t>
            </a:r>
            <a:r>
              <a:rPr lang="en"/>
              <a:t>RAVDESS (20 hours), </a:t>
            </a:r>
            <a:r>
              <a:rPr lang="en"/>
              <a:t>IEMOCAP (12 hours)</a:t>
            </a:r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4795650" y="4095663"/>
            <a:ext cx="3676800" cy="3519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Comprehensibility: Ours (10 hours)</a:t>
            </a:r>
            <a:endParaRPr/>
          </a:p>
        </p:txBody>
      </p:sp>
      <p:cxnSp>
        <p:nvCxnSpPr>
          <p:cNvPr id="211" name="Google Shape;211;p28"/>
          <p:cNvCxnSpPr>
            <a:stCxn id="203" idx="2"/>
            <a:endCxn id="208" idx="1"/>
          </p:cNvCxnSpPr>
          <p:nvPr/>
        </p:nvCxnSpPr>
        <p:spPr>
          <a:xfrm flipH="1" rot="-5400000">
            <a:off x="4337500" y="2596038"/>
            <a:ext cx="555900" cy="360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12" name="Google Shape;212;p28"/>
          <p:cNvCxnSpPr>
            <a:stCxn id="203" idx="2"/>
            <a:endCxn id="209" idx="1"/>
          </p:cNvCxnSpPr>
          <p:nvPr/>
        </p:nvCxnSpPr>
        <p:spPr>
          <a:xfrm flipH="1" rot="-5400000">
            <a:off x="3997150" y="2936388"/>
            <a:ext cx="1236600" cy="360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13" name="Google Shape;213;p28"/>
          <p:cNvCxnSpPr>
            <a:stCxn id="203" idx="2"/>
            <a:endCxn id="210" idx="1"/>
          </p:cNvCxnSpPr>
          <p:nvPr/>
        </p:nvCxnSpPr>
        <p:spPr>
          <a:xfrm flipH="1" rot="-5400000">
            <a:off x="3728800" y="3204738"/>
            <a:ext cx="1773300" cy="3603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214" name="Google Shape;21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5" name="Google Shape;21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76166"/>
            <a:ext cx="2566099" cy="143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8"/>
          <p:cNvSpPr txBox="1"/>
          <p:nvPr/>
        </p:nvSpPr>
        <p:spPr>
          <a:xfrm>
            <a:off x="1167600" y="1640725"/>
            <a:ext cx="117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Eliminate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3075600" y="2591963"/>
            <a:ext cx="54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But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Wav2vec usage</a:t>
            </a:r>
            <a:endParaRPr/>
          </a:p>
        </p:txBody>
      </p:sp>
      <p:sp>
        <p:nvSpPr>
          <p:cNvPr id="223" name="Google Shape;223;p29"/>
          <p:cNvSpPr txBox="1"/>
          <p:nvPr>
            <p:ph idx="1" type="body"/>
          </p:nvPr>
        </p:nvSpPr>
        <p:spPr>
          <a:xfrm>
            <a:off x="311700" y="1266325"/>
            <a:ext cx="4903200" cy="33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Original Wav2vec2.0 paper reported competitive ASR results with just </a:t>
            </a:r>
            <a:r>
              <a:rPr b="1" lang="en"/>
              <a:t>10 minutes</a:t>
            </a:r>
            <a:r>
              <a:rPr lang="en"/>
              <a:t> of labelled data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Emotion recognition: Pepino et al. [7]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Ideally, in stage 2, Wav2vec2.0 can be further tuned but we freeze it due to computational constraints</a:t>
            </a:r>
            <a:endParaRPr/>
          </a:p>
        </p:txBody>
      </p:sp>
      <p:sp>
        <p:nvSpPr>
          <p:cNvPr id="224" name="Google Shape;224;p29"/>
          <p:cNvSpPr/>
          <p:nvPr/>
        </p:nvSpPr>
        <p:spPr>
          <a:xfrm>
            <a:off x="5410150" y="1432350"/>
            <a:ext cx="1688400" cy="67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Unlabelled corpus e.g. Vox</a:t>
            </a:r>
            <a:r>
              <a:rPr lang="en"/>
              <a:t>Celeb</a:t>
            </a:r>
            <a:endParaRPr/>
          </a:p>
        </p:txBody>
      </p:sp>
      <p:sp>
        <p:nvSpPr>
          <p:cNvPr id="225" name="Google Shape;225;p29"/>
          <p:cNvSpPr/>
          <p:nvPr/>
        </p:nvSpPr>
        <p:spPr>
          <a:xfrm>
            <a:off x="7401725" y="1567500"/>
            <a:ext cx="1199400" cy="4029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Wav2vec2.0</a:t>
            </a:r>
            <a:endParaRPr/>
          </a:p>
        </p:txBody>
      </p:sp>
      <p:sp>
        <p:nvSpPr>
          <p:cNvPr id="226" name="Google Shape;226;p29"/>
          <p:cNvSpPr txBox="1"/>
          <p:nvPr/>
        </p:nvSpPr>
        <p:spPr>
          <a:xfrm>
            <a:off x="6185900" y="1032150"/>
            <a:ext cx="219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Stage 1: Pre-training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27" name="Google Shape;227;p29"/>
          <p:cNvCxnSpPr>
            <a:stCxn id="224" idx="3"/>
            <a:endCxn id="225" idx="1"/>
          </p:cNvCxnSpPr>
          <p:nvPr/>
        </p:nvCxnSpPr>
        <p:spPr>
          <a:xfrm>
            <a:off x="7098550" y="1768950"/>
            <a:ext cx="30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8" name="Google Shape;228;p29"/>
          <p:cNvSpPr/>
          <p:nvPr/>
        </p:nvSpPr>
        <p:spPr>
          <a:xfrm>
            <a:off x="5410150" y="2728813"/>
            <a:ext cx="1688400" cy="6732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</a:t>
            </a:r>
            <a:r>
              <a:rPr lang="en"/>
              <a:t>abelled corpus for given task</a:t>
            </a:r>
            <a:endParaRPr/>
          </a:p>
        </p:txBody>
      </p:sp>
      <p:sp>
        <p:nvSpPr>
          <p:cNvPr id="229" name="Google Shape;229;p29"/>
          <p:cNvSpPr/>
          <p:nvPr/>
        </p:nvSpPr>
        <p:spPr>
          <a:xfrm>
            <a:off x="7401725" y="2863963"/>
            <a:ext cx="1199400" cy="4029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Pre-trained </a:t>
            </a:r>
            <a:r>
              <a:rPr lang="en"/>
              <a:t>Wav2vec2.0</a:t>
            </a:r>
            <a:endParaRPr/>
          </a:p>
        </p:txBody>
      </p:sp>
      <p:sp>
        <p:nvSpPr>
          <p:cNvPr id="230" name="Google Shape;230;p29"/>
          <p:cNvSpPr txBox="1"/>
          <p:nvPr/>
        </p:nvSpPr>
        <p:spPr>
          <a:xfrm>
            <a:off x="6185900" y="2328613"/>
            <a:ext cx="219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Stage 2: Fine-tuning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1" name="Google Shape;231;p29"/>
          <p:cNvCxnSpPr>
            <a:stCxn id="228" idx="3"/>
            <a:endCxn id="229" idx="1"/>
          </p:cNvCxnSpPr>
          <p:nvPr/>
        </p:nvCxnSpPr>
        <p:spPr>
          <a:xfrm>
            <a:off x="7098550" y="3065413"/>
            <a:ext cx="303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2" name="Google Shape;232;p29"/>
          <p:cNvSpPr/>
          <p:nvPr/>
        </p:nvSpPr>
        <p:spPr>
          <a:xfrm>
            <a:off x="7359275" y="3754825"/>
            <a:ext cx="1284300" cy="7074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Downstream model e.g. FC layers</a:t>
            </a:r>
            <a:endParaRPr/>
          </a:p>
        </p:txBody>
      </p:sp>
      <p:sp>
        <p:nvSpPr>
          <p:cNvPr id="233" name="Google Shape;233;p29"/>
          <p:cNvSpPr txBox="1"/>
          <p:nvPr/>
        </p:nvSpPr>
        <p:spPr>
          <a:xfrm>
            <a:off x="5729675" y="3905025"/>
            <a:ext cx="111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Predictions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4" name="Google Shape;234;p29"/>
          <p:cNvCxnSpPr>
            <a:stCxn id="229" idx="2"/>
            <a:endCxn id="232" idx="0"/>
          </p:cNvCxnSpPr>
          <p:nvPr/>
        </p:nvCxnSpPr>
        <p:spPr>
          <a:xfrm>
            <a:off x="8001425" y="3266863"/>
            <a:ext cx="0" cy="48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5" name="Google Shape;235;p29"/>
          <p:cNvCxnSpPr>
            <a:stCxn id="232" idx="1"/>
            <a:endCxn id="233" idx="3"/>
          </p:cNvCxnSpPr>
          <p:nvPr/>
        </p:nvCxnSpPr>
        <p:spPr>
          <a:xfrm rot="10800000">
            <a:off x="6844475" y="4105225"/>
            <a:ext cx="514800" cy="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6" name="Google Shape;236;p29"/>
          <p:cNvSpPr txBox="1"/>
          <p:nvPr/>
        </p:nvSpPr>
        <p:spPr>
          <a:xfrm>
            <a:off x="8001425" y="3266875"/>
            <a:ext cx="1022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Frame-level embeddings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Wav2vec2.0</a:t>
            </a:r>
            <a:endParaRPr/>
          </a:p>
        </p:txBody>
      </p:sp>
      <p:pic>
        <p:nvPicPr>
          <p:cNvPr id="243" name="Google Shape;2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0746" y="1766096"/>
            <a:ext cx="4191550" cy="230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0"/>
          <p:cNvSpPr txBox="1"/>
          <p:nvPr>
            <p:ph idx="1" type="body"/>
          </p:nvPr>
        </p:nvSpPr>
        <p:spPr>
          <a:xfrm>
            <a:off x="311700" y="1266325"/>
            <a:ext cx="4329000" cy="32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Pre-trained on thousands of hours of speech in </a:t>
            </a:r>
            <a:r>
              <a:rPr b="1" lang="en"/>
              <a:t>self-supervised</a:t>
            </a:r>
            <a:r>
              <a:rPr lang="en"/>
              <a:t> fashion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CNN encoder gives frame-level embeddings every 20 ms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Transformer for capturing utterance-level dependencies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en"/>
              <a:t>Mask certain frames and ask Transformer to predict them back; model learns robust representations in the process</a:t>
            </a:r>
            <a:endParaRPr/>
          </a:p>
        </p:txBody>
      </p:sp>
      <p:sp>
        <p:nvSpPr>
          <p:cNvPr id="245" name="Google Shape;245;p30"/>
          <p:cNvSpPr txBox="1"/>
          <p:nvPr>
            <p:ph idx="1" type="body"/>
          </p:nvPr>
        </p:nvSpPr>
        <p:spPr>
          <a:xfrm>
            <a:off x="5353375" y="4182925"/>
            <a:ext cx="3218400" cy="3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/>
              <a:t>Picture credits: Original Wav2vec2.0 paper [6]</a:t>
            </a:r>
            <a:endParaRPr sz="1100"/>
          </a:p>
        </p:txBody>
      </p:sp>
      <p:sp>
        <p:nvSpPr>
          <p:cNvPr id="246" name="Google Shape;24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Wav2vec layers</a:t>
            </a:r>
            <a:endParaRPr/>
          </a:p>
        </p:txBody>
      </p:sp>
      <p:sp>
        <p:nvSpPr>
          <p:cNvPr id="252" name="Google Shape;252;p31"/>
          <p:cNvSpPr txBox="1"/>
          <p:nvPr>
            <p:ph idx="1" type="body"/>
          </p:nvPr>
        </p:nvSpPr>
        <p:spPr>
          <a:xfrm>
            <a:off x="311700" y="1266325"/>
            <a:ext cx="4290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Hugging Face</a:t>
            </a:r>
            <a:r>
              <a:rPr lang="en"/>
              <a:t> model pre-trained on 960 hours of LibriSpeech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Take outputs from: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Specific layer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Mean across all 12/24 layers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Gaussian weighted combination, centred at the middle layer</a:t>
            </a:r>
            <a:endParaRPr/>
          </a:p>
        </p:txBody>
      </p:sp>
      <p:sp>
        <p:nvSpPr>
          <p:cNvPr id="253" name="Google Shape;25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8402" y="445025"/>
            <a:ext cx="3104047" cy="412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- a </a:t>
            </a:r>
            <a:r>
              <a:rPr b="1" lang="en"/>
              <a:t>fundamental</a:t>
            </a:r>
            <a:r>
              <a:rPr lang="en"/>
              <a:t> skill in today’s world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Automatic</a:t>
            </a:r>
            <a:r>
              <a:rPr lang="en"/>
              <a:t> assessment of reading skills: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Important for providing remedial measures to poor readers</a:t>
            </a:r>
            <a:endParaRPr/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Current methodology requires skilled teachers ⇒ not scalable, subjective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Can be judged by analysing read aloud speech [1]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Involves two stages of proficiency: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/>
              <a:t>Word decoding</a:t>
            </a:r>
            <a:r>
              <a:rPr lang="en"/>
              <a:t> - Recognizing words (</a:t>
            </a:r>
            <a:r>
              <a:rPr b="1" lang="en"/>
              <a:t>Accuracy</a:t>
            </a:r>
            <a:r>
              <a:rPr lang="en"/>
              <a:t>) at a reasonable (</a:t>
            </a:r>
            <a:r>
              <a:rPr b="1" lang="en"/>
              <a:t>Rate)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/>
              <a:t>Meaning construction</a:t>
            </a:r>
            <a:r>
              <a:rPr lang="en"/>
              <a:t> - Incorporating Expression (Prosody) =&gt; Comprehending the text</a:t>
            </a:r>
            <a:endParaRPr/>
          </a:p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W2Vanilla</a:t>
            </a:r>
            <a:endParaRPr/>
          </a:p>
        </p:txBody>
      </p:sp>
      <p:sp>
        <p:nvSpPr>
          <p:cNvPr id="260" name="Google Shape;260;p32"/>
          <p:cNvSpPr txBox="1"/>
          <p:nvPr>
            <p:ph idx="1" type="body"/>
          </p:nvPr>
        </p:nvSpPr>
        <p:spPr>
          <a:xfrm>
            <a:off x="311700" y="1266325"/>
            <a:ext cx="56121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Simplest wav2vec-based architecture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Input: Waveform; Output - Rating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Stack of fully-connected (FC) layers with: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Linear layer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Activation function: PReLU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Dropout: 0.2 by default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Mean pooling for Frame -&gt; Recording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Another FC stack for final prediction</a:t>
            </a:r>
            <a:endParaRPr/>
          </a:p>
        </p:txBody>
      </p:sp>
      <p:pic>
        <p:nvPicPr>
          <p:cNvPr id="261" name="Google Shape;2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3126" y="445023"/>
            <a:ext cx="3090324" cy="431577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W2Vanilla results</a:t>
            </a:r>
            <a:endParaRPr/>
          </a:p>
        </p:txBody>
      </p:sp>
      <p:graphicFrame>
        <p:nvGraphicFramePr>
          <p:cNvPr id="268" name="Google Shape;268;p33"/>
          <p:cNvGraphicFramePr/>
          <p:nvPr/>
        </p:nvGraphicFramePr>
        <p:xfrm>
          <a:off x="311700" y="302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{B5C09B29-7478-4D76-B116-32230B248B89}</a:tableStyleId>
              </a:tblPr>
              <a:tblGrid>
                <a:gridCol w="717600"/>
                <a:gridCol w="596500"/>
                <a:gridCol w="657050"/>
                <a:gridCol w="657050"/>
              </a:tblGrid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Which layer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Val CCC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Test CCC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Test Pearson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Output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0.765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0.759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0.772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Mean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0.800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0.786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0.808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Gaussian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0.801</a:t>
                      </a:r>
                      <a:endParaRPr b="1"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0.807</a:t>
                      </a:r>
                      <a:endParaRPr b="1"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0.813</a:t>
                      </a:r>
                      <a:endParaRPr b="1"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9" name="Google Shape;269;p33"/>
          <p:cNvGraphicFramePr/>
          <p:nvPr/>
        </p:nvGraphicFramePr>
        <p:xfrm>
          <a:off x="3186375" y="1251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{B5C09B29-7478-4D76-B116-32230B248B89}</a:tableStyleId>
              </a:tblPr>
              <a:tblGrid>
                <a:gridCol w="983800"/>
                <a:gridCol w="716700"/>
                <a:gridCol w="898550"/>
                <a:gridCol w="898550"/>
              </a:tblGrid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Which layer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Val CCC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Test CCC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Test Pearson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0.723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0.696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0.721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0.732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0.558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0.644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10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0.803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0.803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0.813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15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0.813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0.803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0.816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16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0.814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0.809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0.817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17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0.816</a:t>
                      </a:r>
                      <a:endParaRPr b="1"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0.808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0.821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18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0.809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0.808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0.817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21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0.787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0.787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0.796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24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0.77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0.772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0.778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Mean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0.813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0.814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0000FF"/>
                          </a:solidFill>
                        </a:rPr>
                        <a:t>0.823</a:t>
                      </a:r>
                      <a:endParaRPr b="1" sz="1100">
                        <a:solidFill>
                          <a:srgbClr val="0000FF"/>
                        </a:solidFill>
                      </a:endParaRPr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Gaussian (20)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0.813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0.817</a:t>
                      </a:r>
                      <a:endParaRPr b="1"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0.822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0" name="Google Shape;270;p33"/>
          <p:cNvSpPr txBox="1"/>
          <p:nvPr/>
        </p:nvSpPr>
        <p:spPr>
          <a:xfrm flipH="1">
            <a:off x="438550" y="4250824"/>
            <a:ext cx="237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Performance of wav2vec2-base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p33"/>
          <p:cNvSpPr txBox="1"/>
          <p:nvPr/>
        </p:nvSpPr>
        <p:spPr>
          <a:xfrm flipH="1">
            <a:off x="3699625" y="4440799"/>
            <a:ext cx="2374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Performance of wav2vec2-large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72" name="Google Shape;272;p33"/>
          <p:cNvGraphicFramePr/>
          <p:nvPr/>
        </p:nvGraphicFramePr>
        <p:xfrm>
          <a:off x="311700" y="12512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{4B23654A-5D2D-4A8D-B5EA-8AA9D8F279A0}</a:tableStyleId>
              </a:tblPr>
              <a:tblGrid>
                <a:gridCol w="717600"/>
                <a:gridCol w="596500"/>
                <a:gridCol w="657050"/>
                <a:gridCol w="657050"/>
              </a:tblGrid>
              <a:tr h="489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Model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Val CCC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Test CCC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Test Pearson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8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RFC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0.794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MLP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0.793</a:t>
                      </a:r>
                      <a:endParaRPr b="1"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0.789</a:t>
                      </a:r>
                      <a:endParaRPr b="1"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0.796</a:t>
                      </a:r>
                      <a:endParaRPr b="1"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3" name="Google Shape;273;p33"/>
          <p:cNvSpPr txBox="1"/>
          <p:nvPr>
            <p:ph idx="1" type="body"/>
          </p:nvPr>
        </p:nvSpPr>
        <p:spPr>
          <a:xfrm>
            <a:off x="6756700" y="1152425"/>
            <a:ext cx="2262300" cy="35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Wav2vec models, </a:t>
            </a:r>
            <a:r>
              <a:rPr b="1" lang="en" sz="1400"/>
              <a:t>without any </a:t>
            </a:r>
            <a:r>
              <a:rPr b="1" lang="en" sz="1400"/>
              <a:t>explicit</a:t>
            </a:r>
            <a:r>
              <a:rPr b="1" lang="en" sz="1400"/>
              <a:t> lexical information</a:t>
            </a:r>
            <a:r>
              <a:rPr lang="en" sz="1400"/>
              <a:t>, outperforms both RFC and MLP trained on extensive hand-crafted features!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Performance peaks at layer 17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 sz="1400"/>
              <a:t>We use mean of layers for further experiments</a:t>
            </a:r>
            <a:endParaRPr sz="1400"/>
          </a:p>
        </p:txBody>
      </p:sp>
      <p:sp>
        <p:nvSpPr>
          <p:cNvPr id="274" name="Google Shape;274;p33"/>
          <p:cNvSpPr txBox="1"/>
          <p:nvPr/>
        </p:nvSpPr>
        <p:spPr>
          <a:xfrm flipH="1">
            <a:off x="554350" y="2327200"/>
            <a:ext cx="2142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Performance of RFC/MLP on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HC FA features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6" name="Google Shape;276;p33"/>
          <p:cNvCxnSpPr>
            <a:endCxn id="273" idx="1"/>
          </p:cNvCxnSpPr>
          <p:nvPr/>
        </p:nvCxnSpPr>
        <p:spPr>
          <a:xfrm>
            <a:off x="6754000" y="1915925"/>
            <a:ext cx="2700" cy="10344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7" name="Google Shape;277;p33"/>
          <p:cNvCxnSpPr>
            <a:endCxn id="273" idx="1"/>
          </p:cNvCxnSpPr>
          <p:nvPr/>
        </p:nvCxnSpPr>
        <p:spPr>
          <a:xfrm flipH="1" rot="10800000">
            <a:off x="6754000" y="2950325"/>
            <a:ext cx="2700" cy="8814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W2VAligned</a:t>
            </a:r>
            <a:endParaRPr/>
          </a:p>
        </p:txBody>
      </p:sp>
      <p:sp>
        <p:nvSpPr>
          <p:cNvPr id="283" name="Google Shape;283;p34"/>
          <p:cNvSpPr txBox="1"/>
          <p:nvPr>
            <p:ph idx="1" type="body"/>
          </p:nvPr>
        </p:nvSpPr>
        <p:spPr>
          <a:xfrm>
            <a:off x="311700" y="1152425"/>
            <a:ext cx="4702200" cy="22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Additional pooling stage at word-level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Motivation: access to word-level representations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Use mean pooling for Frame-&gt;Word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en"/>
              <a:t>Unexpected drop in performance (rigid pooling mechanism?)</a:t>
            </a:r>
            <a:endParaRPr/>
          </a:p>
        </p:txBody>
      </p:sp>
      <p:pic>
        <p:nvPicPr>
          <p:cNvPr id="284" name="Google Shape;2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855" y="445023"/>
            <a:ext cx="3589444" cy="43936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5" name="Google Shape;285;p34"/>
          <p:cNvGraphicFramePr/>
          <p:nvPr/>
        </p:nvGraphicFramePr>
        <p:xfrm>
          <a:off x="1453425" y="3510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{B5C09B29-7478-4D76-B116-32230B248B89}</a:tableStyleId>
              </a:tblPr>
              <a:tblGrid>
                <a:gridCol w="801800"/>
                <a:gridCol w="512300"/>
                <a:gridCol w="657050"/>
                <a:gridCol w="676500"/>
              </a:tblGrid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Alignments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Val CCC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Test CCC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Test Pearson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0.813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0.814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0.823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FA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0.808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0.778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0.814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ASR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0.804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0.781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6" name="Google Shape;28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Probing</a:t>
            </a:r>
            <a:endParaRPr/>
          </a:p>
        </p:txBody>
      </p:sp>
      <p:sp>
        <p:nvSpPr>
          <p:cNvPr id="292" name="Google Shape;292;p3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Wav2vec embeddings not directly interpretable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Do Wav2vec representations encode any known knowledge-based features?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Previous work by Stehwien [8]:</a:t>
            </a:r>
            <a:endParaRPr/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CNN trained for prominence detection</a:t>
            </a:r>
            <a:endParaRPr/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Predict known features such as loudness, voicing prob. from trained CNN representations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Our methodology: add MLP probes on top and predict HC features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Motivation:</a:t>
            </a:r>
            <a:endParaRPr/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Understand features being captured by wav2vec</a:t>
            </a:r>
            <a:endParaRPr/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If known feature not being captured, incorporate it explicitly</a:t>
            </a:r>
            <a:endParaRPr/>
          </a:p>
        </p:txBody>
      </p:sp>
      <p:sp>
        <p:nvSpPr>
          <p:cNvPr id="293" name="Google Shape;293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Probing architectures</a:t>
            </a:r>
            <a:endParaRPr/>
          </a:p>
        </p:txBody>
      </p:sp>
      <p:pic>
        <p:nvPicPr>
          <p:cNvPr id="299" name="Google Shape;2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75" y="1152425"/>
            <a:ext cx="2094898" cy="368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2873" y="1152425"/>
            <a:ext cx="2898247" cy="368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1370" y="1152425"/>
            <a:ext cx="2340919" cy="36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Train model for comprehensibility prediction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Remove final comprehensibility prediction layer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Add linear probe (1 hidden layer of 128 units) per HC feature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Freeze layers in blue and tune ONLY probes using MSE loss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Report Pearson corr. between HC feature and probe prediction</a:t>
            </a:r>
            <a:endParaRPr/>
          </a:p>
        </p:txBody>
      </p:sp>
      <p:sp>
        <p:nvSpPr>
          <p:cNvPr id="308" name="Google Shape;308;p3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309" name="Google Shape;30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Probing results (frame)</a:t>
            </a:r>
            <a:endParaRPr/>
          </a:p>
        </p:txBody>
      </p:sp>
      <p:pic>
        <p:nvPicPr>
          <p:cNvPr id="315" name="Google Shape;31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6205550" cy="274724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8"/>
          <p:cNvSpPr txBox="1"/>
          <p:nvPr>
            <p:ph idx="1" type="body"/>
          </p:nvPr>
        </p:nvSpPr>
        <p:spPr>
          <a:xfrm>
            <a:off x="6510350" y="1266325"/>
            <a:ext cx="23220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i="1" lang="en">
                <a:solidFill>
                  <a:srgbClr val="FF0000"/>
                </a:solidFill>
              </a:rPr>
              <a:t>energy</a:t>
            </a:r>
            <a:r>
              <a:rPr lang="en">
                <a:solidFill>
                  <a:srgbClr val="FF0000"/>
                </a:solidFill>
              </a:rPr>
              <a:t> and </a:t>
            </a:r>
            <a:r>
              <a:rPr i="1" lang="en">
                <a:solidFill>
                  <a:srgbClr val="FF0000"/>
                </a:solidFill>
              </a:rPr>
              <a:t>sonorantEnergy</a:t>
            </a:r>
            <a:endParaRPr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>
                <a:solidFill>
                  <a:srgbClr val="38761D"/>
                </a:solidFill>
              </a:rPr>
              <a:t>Intensity = silence normalised log energy</a:t>
            </a:r>
            <a:endParaRPr>
              <a:solidFill>
                <a:srgbClr val="38761D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⇒ some recording-level normalisation by Transformer</a:t>
            </a:r>
            <a:endParaRPr/>
          </a:p>
        </p:txBody>
      </p:sp>
      <p:sp>
        <p:nvSpPr>
          <p:cNvPr id="317" name="Google Shape;317;p38"/>
          <p:cNvSpPr txBox="1"/>
          <p:nvPr>
            <p:ph idx="1" type="body"/>
          </p:nvPr>
        </p:nvSpPr>
        <p:spPr>
          <a:xfrm>
            <a:off x="311700" y="3931625"/>
            <a:ext cx="57741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</a:rPr>
              <a:t>Expected increase in all from yellow to blue plot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18" name="Google Shape;318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Probing r</a:t>
            </a:r>
            <a:r>
              <a:rPr lang="en"/>
              <a:t>esults (select rec-level ASR features)</a:t>
            </a:r>
            <a:endParaRPr/>
          </a:p>
        </p:txBody>
      </p:sp>
      <p:sp>
        <p:nvSpPr>
          <p:cNvPr id="324" name="Google Shape;324;p39"/>
          <p:cNvSpPr txBox="1"/>
          <p:nvPr>
            <p:ph idx="1" type="body"/>
          </p:nvPr>
        </p:nvSpPr>
        <p:spPr>
          <a:xfrm>
            <a:off x="5721925" y="1266325"/>
            <a:ext cx="31104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>
                <a:solidFill>
                  <a:srgbClr val="38761D"/>
                </a:solidFill>
              </a:rPr>
              <a:t>Rate based (</a:t>
            </a:r>
            <a:r>
              <a:rPr i="1" lang="en">
                <a:solidFill>
                  <a:srgbClr val="38761D"/>
                </a:solidFill>
              </a:rPr>
              <a:t>wcpm, articulationrate, sylpersec, silences</a:t>
            </a:r>
            <a:r>
              <a:rPr lang="en">
                <a:solidFill>
                  <a:srgbClr val="38761D"/>
                </a:solidFill>
              </a:rPr>
              <a:t>)</a:t>
            </a:r>
            <a:r>
              <a:rPr i="1" lang="en">
                <a:solidFill>
                  <a:srgbClr val="38761D"/>
                </a:solidFill>
              </a:rPr>
              <a:t> </a:t>
            </a:r>
            <a:endParaRPr i="1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i="1" lang="en">
                <a:solidFill>
                  <a:srgbClr val="FF0000"/>
                </a:solidFill>
              </a:rPr>
              <a:t>Word-&gt;Recording pitch aggregates (meanmodepitch, stdmeanpitch)</a:t>
            </a:r>
            <a:endParaRPr i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Average band intensities</a:t>
            </a:r>
            <a:endParaRPr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Lexical miscues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25" name="Google Shape;325;p39"/>
          <p:cNvSpPr txBox="1"/>
          <p:nvPr>
            <p:ph idx="1" type="body"/>
          </p:nvPr>
        </p:nvSpPr>
        <p:spPr>
          <a:xfrm>
            <a:off x="311700" y="3931625"/>
            <a:ext cx="5410200" cy="8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>
                <a:solidFill>
                  <a:schemeClr val="lt1"/>
                </a:solidFill>
              </a:rPr>
              <a:t>Average band intensity</a:t>
            </a:r>
            <a:endParaRPr>
              <a:solidFill>
                <a:schemeClr val="lt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i="1" lang="en">
                <a:solidFill>
                  <a:schemeClr val="lt1"/>
                </a:solidFill>
              </a:rPr>
              <a:t>Word-level pitch aggregate (stdmeanpitch), recording-level pitch aggregate (stdpitchsemitone)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26" name="Google Shape;32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66325"/>
            <a:ext cx="5410215" cy="24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Probing results (select rec-level FA features)</a:t>
            </a:r>
            <a:endParaRPr/>
          </a:p>
        </p:txBody>
      </p:sp>
      <p:sp>
        <p:nvSpPr>
          <p:cNvPr id="333" name="Google Shape;333;p40"/>
          <p:cNvSpPr txBox="1"/>
          <p:nvPr>
            <p:ph idx="1" type="body"/>
          </p:nvPr>
        </p:nvSpPr>
        <p:spPr>
          <a:xfrm>
            <a:off x="5721925" y="1266325"/>
            <a:ext cx="31104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>
                <a:solidFill>
                  <a:srgbClr val="38761D"/>
                </a:solidFill>
              </a:rPr>
              <a:t>Rate based (</a:t>
            </a:r>
            <a:r>
              <a:rPr i="1" lang="en">
                <a:solidFill>
                  <a:srgbClr val="38761D"/>
                </a:solidFill>
              </a:rPr>
              <a:t>wcpm, articulationrate, sylpersec, silences</a:t>
            </a:r>
            <a:r>
              <a:rPr lang="en">
                <a:solidFill>
                  <a:srgbClr val="38761D"/>
                </a:solidFill>
              </a:rPr>
              <a:t>)</a:t>
            </a:r>
            <a:r>
              <a:rPr i="1" lang="en">
                <a:solidFill>
                  <a:srgbClr val="38761D"/>
                </a:solidFill>
              </a:rPr>
              <a:t> </a:t>
            </a:r>
            <a:endParaRPr i="1"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i="1" lang="en">
                <a:solidFill>
                  <a:srgbClr val="FF0000"/>
                </a:solidFill>
              </a:rPr>
              <a:t>Word/Recording-level pitch aggregates (stdmeanpitch/</a:t>
            </a:r>
            <a:br>
              <a:rPr i="1" lang="en">
                <a:solidFill>
                  <a:srgbClr val="FF0000"/>
                </a:solidFill>
              </a:rPr>
            </a:br>
            <a:r>
              <a:rPr i="1" lang="en">
                <a:solidFill>
                  <a:srgbClr val="FF0000"/>
                </a:solidFill>
              </a:rPr>
              <a:t>stdpitchsemitone)</a:t>
            </a:r>
            <a:endParaRPr i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Average band intensity</a:t>
            </a:r>
            <a:endParaRPr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>
                <a:solidFill>
                  <a:srgbClr val="38761D"/>
                </a:solidFill>
              </a:rPr>
              <a:t>Lexical miscues (as opposed to ASR)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334" name="Google Shape;334;p40"/>
          <p:cNvSpPr txBox="1"/>
          <p:nvPr>
            <p:ph idx="1" type="body"/>
          </p:nvPr>
        </p:nvSpPr>
        <p:spPr>
          <a:xfrm>
            <a:off x="311700" y="3931625"/>
            <a:ext cx="5774100" cy="8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>
                <a:solidFill>
                  <a:schemeClr val="lt1"/>
                </a:solidFill>
              </a:rPr>
              <a:t>Average band intensity</a:t>
            </a:r>
            <a:endParaRPr>
              <a:solidFill>
                <a:schemeClr val="lt1"/>
              </a:solidFill>
            </a:endParaRPr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i="1" lang="en">
                <a:solidFill>
                  <a:schemeClr val="lt1"/>
                </a:solidFill>
              </a:rPr>
              <a:t>Word-level pitch aggregate (stdmeanpitc</a:t>
            </a:r>
            <a:r>
              <a:rPr i="1" lang="en">
                <a:solidFill>
                  <a:schemeClr val="lt1"/>
                </a:solidFill>
              </a:rPr>
              <a:t>h</a:t>
            </a:r>
            <a:r>
              <a:rPr i="1" lang="en">
                <a:solidFill>
                  <a:schemeClr val="lt1"/>
                </a:solidFill>
              </a:rPr>
              <a:t>),</a:t>
            </a:r>
            <a:r>
              <a:rPr i="1" lang="en">
                <a:solidFill>
                  <a:schemeClr val="lt1"/>
                </a:solidFill>
              </a:rPr>
              <a:t> </a:t>
            </a:r>
            <a:r>
              <a:rPr i="1" lang="en">
                <a:solidFill>
                  <a:schemeClr val="lt1"/>
                </a:solidFill>
              </a:rPr>
              <a:t>recording-level pitch aggregate (</a:t>
            </a:r>
            <a:r>
              <a:rPr i="1" lang="en">
                <a:solidFill>
                  <a:schemeClr val="lt1"/>
                </a:solidFill>
              </a:rPr>
              <a:t>stdpitchsemitone)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35" name="Google Shape;33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5417124" cy="239820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W2VCat</a:t>
            </a:r>
            <a:endParaRPr/>
          </a:p>
        </p:txBody>
      </p:sp>
      <p:sp>
        <p:nvSpPr>
          <p:cNvPr id="342" name="Google Shape;342;p41"/>
          <p:cNvSpPr txBox="1"/>
          <p:nvPr>
            <p:ph idx="1" type="body"/>
          </p:nvPr>
        </p:nvSpPr>
        <p:spPr>
          <a:xfrm>
            <a:off x="311700" y="1266325"/>
            <a:ext cx="3825300" cy="33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Do HC features carry information </a:t>
            </a:r>
            <a:r>
              <a:rPr b="1" lang="en"/>
              <a:t>complementary</a:t>
            </a:r>
            <a:r>
              <a:rPr lang="en"/>
              <a:t> to wav2vec?</a:t>
            </a:r>
            <a:endParaRPr/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Can test by concatenating them at </a:t>
            </a:r>
            <a:r>
              <a:rPr lang="en"/>
              <a:t>various</a:t>
            </a:r>
            <a:r>
              <a:rPr lang="en"/>
              <a:t> hierarchies</a:t>
            </a:r>
            <a:endParaRPr/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FC stacks before concatenation to </a:t>
            </a:r>
            <a:r>
              <a:rPr lang="en"/>
              <a:t>bring them to same space</a:t>
            </a:r>
            <a:endParaRPr/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Trained end-to-end for comprehensibility</a:t>
            </a:r>
            <a:endParaRPr/>
          </a:p>
          <a:p>
            <a:pPr indent="-334327" lvl="0" marL="457200" rtl="0" algn="l"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en"/>
              <a:t>Use FA dataset for maximum performance</a:t>
            </a:r>
            <a:endParaRPr/>
          </a:p>
        </p:txBody>
      </p:sp>
      <p:pic>
        <p:nvPicPr>
          <p:cNvPr id="343" name="Google Shape;34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974" y="445025"/>
            <a:ext cx="3596326" cy="418549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decoding and Prosodic Fluency</a:t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First stage (Lexical fluency): Constructing words from characters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For good readers in grades 4-6, </a:t>
            </a:r>
            <a:r>
              <a:rPr b="1" lang="en"/>
              <a:t>WCPM ~&gt; 70 </a:t>
            </a:r>
            <a:r>
              <a:rPr lang="en"/>
              <a:t>[3]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Poor WCPM ⇒ Poor word decoding ability ⇒ Poor reading comprehension BUT</a:t>
            </a:r>
            <a:br>
              <a:rPr lang="en"/>
            </a:br>
            <a:r>
              <a:rPr b="1" lang="en"/>
              <a:t>high WCPM ⇏ good readers</a:t>
            </a:r>
            <a:r>
              <a:rPr lang="en"/>
              <a:t> e.g. 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Aim of reading is </a:t>
            </a:r>
            <a:r>
              <a:rPr b="1" lang="en"/>
              <a:t>comprehension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Comprehending while reading out reflected by modulating voice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Acoustically correlated with pitch, rhythm and intonation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en"/>
              <a:t>Beyond certain word decoding ability, </a:t>
            </a:r>
            <a:r>
              <a:rPr b="1" lang="en"/>
              <a:t>prosodic fluency</a:t>
            </a:r>
            <a:r>
              <a:rPr lang="en"/>
              <a:t> gains importance</a:t>
            </a:r>
            <a:endParaRPr/>
          </a:p>
        </p:txBody>
      </p:sp>
      <p:pic>
        <p:nvPicPr>
          <p:cNvPr id="84" name="Google Shape;84;p15" title="dbs_16122016_1_cs_b7_2.wa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1525" y="2460800"/>
            <a:ext cx="485575" cy="4855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RNN Fusion</a:t>
            </a:r>
            <a:endParaRPr/>
          </a:p>
        </p:txBody>
      </p:sp>
      <p:sp>
        <p:nvSpPr>
          <p:cNvPr id="350" name="Google Shape;350;p42"/>
          <p:cNvSpPr txBox="1"/>
          <p:nvPr>
            <p:ph idx="1" type="body"/>
          </p:nvPr>
        </p:nvSpPr>
        <p:spPr>
          <a:xfrm>
            <a:off x="1131388" y="4568925"/>
            <a:ext cx="1480800" cy="3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/>
              <a:t>Decision fusion</a:t>
            </a:r>
            <a:endParaRPr sz="1100"/>
          </a:p>
        </p:txBody>
      </p:sp>
      <p:pic>
        <p:nvPicPr>
          <p:cNvPr id="351" name="Google Shape;35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25"/>
            <a:ext cx="3120166" cy="34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1874" y="1152425"/>
            <a:ext cx="3410151" cy="3416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2"/>
          <p:cNvSpPr txBox="1"/>
          <p:nvPr>
            <p:ph idx="1" type="body"/>
          </p:nvPr>
        </p:nvSpPr>
        <p:spPr>
          <a:xfrm>
            <a:off x="4396538" y="4568925"/>
            <a:ext cx="1480800" cy="3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/>
              <a:t>Embedding </a:t>
            </a:r>
            <a:r>
              <a:rPr lang="en" sz="1100"/>
              <a:t>fusion</a:t>
            </a:r>
            <a:endParaRPr sz="1100"/>
          </a:p>
        </p:txBody>
      </p:sp>
      <p:sp>
        <p:nvSpPr>
          <p:cNvPr id="354" name="Google Shape;35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5" name="Google Shape;355;p42"/>
          <p:cNvSpPr txBox="1"/>
          <p:nvPr>
            <p:ph idx="1" type="body"/>
          </p:nvPr>
        </p:nvSpPr>
        <p:spPr>
          <a:xfrm>
            <a:off x="6842025" y="962425"/>
            <a:ext cx="2093400" cy="37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Word-level features could be any combination of word-level HC features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 sz="1400"/>
              <a:t>Can train each branch separately for comprehensibility and load pre-trained weights</a:t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361" name="Google Shape;361;p43"/>
          <p:cNvSpPr txBox="1"/>
          <p:nvPr>
            <p:ph idx="1" type="body"/>
          </p:nvPr>
        </p:nvSpPr>
        <p:spPr>
          <a:xfrm>
            <a:off x="4572000" y="1164675"/>
            <a:ext cx="4260300" cy="37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W2VCat: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Improvement of 0.01 in Test Pearson/CCC on concatenating recording </a:t>
            </a:r>
            <a:r>
              <a:rPr b="1" lang="en"/>
              <a:t>non-acoustic features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Including acoustic HC degrades performance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Fusion: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Initialisation of model with pre-trained weights improves performance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Embedding &gt; Decision</a:t>
            </a:r>
            <a:endParaRPr b="1"/>
          </a:p>
        </p:txBody>
      </p:sp>
      <p:graphicFrame>
        <p:nvGraphicFramePr>
          <p:cNvPr id="362" name="Google Shape;362;p43"/>
          <p:cNvGraphicFramePr/>
          <p:nvPr/>
        </p:nvGraphicFramePr>
        <p:xfrm>
          <a:off x="311700" y="115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{B5C09B29-7478-4D76-B116-32230B248B89}</a:tableStyleId>
              </a:tblPr>
              <a:tblGrid>
                <a:gridCol w="1061150"/>
                <a:gridCol w="756025"/>
                <a:gridCol w="637500"/>
                <a:gridCol w="495200"/>
                <a:gridCol w="488425"/>
                <a:gridCol w="596850"/>
              </a:tblGrid>
              <a:tr h="29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HC recording-level features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Model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LR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Val CCC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Test CCC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Test Pearson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</a:tr>
              <a:tr h="17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W2Vanilla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0.001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FF"/>
                          </a:solidFill>
                        </a:rPr>
                        <a:t>0.813</a:t>
                      </a:r>
                      <a:endParaRPr sz="900">
                        <a:solidFill>
                          <a:srgbClr val="0000FF"/>
                        </a:solidFill>
                      </a:endParaRPr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FF"/>
                          </a:solidFill>
                        </a:rPr>
                        <a:t>0.814</a:t>
                      </a:r>
                      <a:endParaRPr sz="900">
                        <a:solidFill>
                          <a:srgbClr val="0000FF"/>
                        </a:solidFill>
                      </a:endParaRPr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FF"/>
                          </a:solidFill>
                        </a:rPr>
                        <a:t>0.823</a:t>
                      </a:r>
                      <a:endParaRPr sz="900">
                        <a:solidFill>
                          <a:srgbClr val="0000FF"/>
                        </a:solidFill>
                      </a:endParaRPr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W2VAligned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0.001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0.808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0.778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0.814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All except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W2VCat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0.0003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0.824</a:t>
                      </a:r>
                      <a:endParaRPr b="1"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0.825</a:t>
                      </a:r>
                      <a:endParaRPr b="1"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0.832</a:t>
                      </a:r>
                      <a:endParaRPr b="1"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A-P contour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W2VCat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0.0007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0.798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0.803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0.813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All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W2VCat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0.0003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0.819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0.807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0.821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2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W2VCat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0.0007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0.812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0.806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0.814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63" name="Google Shape;363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364" name="Google Shape;364;p43"/>
          <p:cNvGraphicFramePr/>
          <p:nvPr/>
        </p:nvGraphicFramePr>
        <p:xfrm>
          <a:off x="311688" y="3041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{B5C09B29-7478-4D76-B116-32230B248B89}</a:tableStyleId>
              </a:tblPr>
              <a:tblGrid>
                <a:gridCol w="818425"/>
                <a:gridCol w="650525"/>
                <a:gridCol w="664325"/>
                <a:gridCol w="519475"/>
                <a:gridCol w="434575"/>
                <a:gridCol w="389125"/>
                <a:gridCol w="558700"/>
              </a:tblGrid>
              <a:tr h="336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HC word-level features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RNN </a:t>
                      </a:r>
                      <a:r>
                        <a:rPr lang="en" sz="900"/>
                        <a:t>Fusion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Pre-trained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LR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Val CCC</a:t>
                      </a:r>
                      <a:endParaRPr b="1"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Test CCC</a:t>
                      </a:r>
                      <a:endParaRPr b="1"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Test Pearson</a:t>
                      </a:r>
                      <a:endParaRPr b="1"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</a:tr>
              <a:tr h="200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Non-acoustic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Embed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Y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0.0001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0.819</a:t>
                      </a:r>
                      <a:endParaRPr b="1"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0.821</a:t>
                      </a:r>
                      <a:endParaRPr b="1"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0.828</a:t>
                      </a:r>
                      <a:endParaRPr b="1"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N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0.0001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0.818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0.817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0.825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Decision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Y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0.0001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0.792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0.795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0.805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N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0.0001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0.785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0.789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0.803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Acoustic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Embed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Y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0.0003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0.811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0.805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0.815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N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0.0003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0.799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0.767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0.805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Multi-Task Learning (MTL)</a:t>
            </a:r>
            <a:endParaRPr/>
          </a:p>
        </p:txBody>
      </p:sp>
      <p:sp>
        <p:nvSpPr>
          <p:cNvPr id="370" name="Google Shape;370;p4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HC features expensive to compute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●"/>
            </a:pPr>
            <a:r>
              <a:rPr lang="en">
                <a:solidFill>
                  <a:srgbClr val="FF0000"/>
                </a:solidFill>
              </a:rPr>
              <a:t>W2VCat requires them during inference</a:t>
            </a:r>
            <a:endParaRPr>
              <a:solidFill>
                <a:srgbClr val="FF0000"/>
              </a:solidFill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Can we exploit them only during training?</a:t>
            </a:r>
            <a:br>
              <a:rPr lang="en"/>
            </a:br>
            <a:r>
              <a:rPr lang="en"/>
              <a:t>-&gt; </a:t>
            </a:r>
            <a:r>
              <a:rPr lang="en">
                <a:solidFill>
                  <a:srgbClr val="6AA84F"/>
                </a:solidFill>
              </a:rPr>
              <a:t>Yes! MTL!</a:t>
            </a:r>
            <a:endParaRPr>
              <a:solidFill>
                <a:srgbClr val="6AA84F"/>
              </a:solidFill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Ask model to predict them in auxiliary branch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Train end-to-end; model should learn robust representations in order to predict knowledge-based </a:t>
            </a:r>
            <a:r>
              <a:rPr lang="en"/>
              <a:t>features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en"/>
              <a:t>Total loss = weighted MSE loss from each branch</a:t>
            </a:r>
            <a:endParaRPr/>
          </a:p>
        </p:txBody>
      </p:sp>
      <p:sp>
        <p:nvSpPr>
          <p:cNvPr id="371" name="Google Shape;371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MTL architecture</a:t>
            </a:r>
            <a:endParaRPr/>
          </a:p>
        </p:txBody>
      </p:sp>
      <p:sp>
        <p:nvSpPr>
          <p:cNvPr id="377" name="Google Shape;377;p45"/>
          <p:cNvSpPr txBox="1"/>
          <p:nvPr>
            <p:ph idx="1" type="body"/>
          </p:nvPr>
        </p:nvSpPr>
        <p:spPr>
          <a:xfrm>
            <a:off x="311700" y="1152425"/>
            <a:ext cx="4260300" cy="32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Predict HC features in auxiliary branch at various hierarchies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Train end-to-end with comprehensibility as main task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Control relative importance with weighting of loss for each branch</a:t>
            </a:r>
            <a:endParaRPr/>
          </a:p>
        </p:txBody>
      </p:sp>
      <p:pic>
        <p:nvPicPr>
          <p:cNvPr id="378" name="Google Shape;37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321" y="445025"/>
            <a:ext cx="3290980" cy="40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385" name="Google Shape;385;p4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 experiments:</a:t>
            </a:r>
            <a:br>
              <a:rPr lang="en"/>
            </a:br>
            <a:r>
              <a:rPr lang="en"/>
              <a:t>(Recording or Word-level) x (Acoustic or Non-acoustic feature sets)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improvement in performance over W2Vanilla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be improved by: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</a:t>
            </a:r>
            <a:r>
              <a:rPr lang="en"/>
              <a:t>ore hyperparameter tuning</a:t>
            </a:r>
            <a:endParaRPr sz="1800"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</a:t>
            </a:r>
            <a:r>
              <a:rPr lang="en"/>
              <a:t>oth word and recording-level branches simultaneously (latter could especially benefit from former)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Different loss functions for different features (Cross-entropy for classification tasks)</a:t>
            </a:r>
            <a:endParaRPr/>
          </a:p>
        </p:txBody>
      </p:sp>
      <p:sp>
        <p:nvSpPr>
          <p:cNvPr id="386" name="Google Shape;386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graphicFrame>
        <p:nvGraphicFramePr>
          <p:cNvPr id="392" name="Google Shape;392;p47"/>
          <p:cNvGraphicFramePr/>
          <p:nvPr/>
        </p:nvGraphicFramePr>
        <p:xfrm>
          <a:off x="311700" y="1083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{B5C09B29-7478-4D76-B116-32230B248B89}</a:tableStyleId>
              </a:tblPr>
              <a:tblGrid>
                <a:gridCol w="1884125"/>
                <a:gridCol w="2604400"/>
                <a:gridCol w="958975"/>
                <a:gridCol w="773425"/>
                <a:gridCol w="888300"/>
                <a:gridCol w="1117975"/>
              </a:tblGrid>
              <a:tr h="208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Model</a:t>
                      </a:r>
                      <a:endParaRPr sz="10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HC Features</a:t>
                      </a:r>
                      <a:endParaRPr sz="10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Dataset</a:t>
                      </a:r>
                      <a:endParaRPr sz="10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Val CCC</a:t>
                      </a:r>
                      <a:endParaRPr sz="10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Test CCC</a:t>
                      </a:r>
                      <a:endParaRPr sz="10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Test Pearson</a:t>
                      </a:r>
                      <a:endParaRPr sz="10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</a:tr>
              <a:tr h="238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50"/>
                        <a:t>RFC</a:t>
                      </a:r>
                      <a:endParaRPr b="1"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Recording (All)</a:t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ASR</a:t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0.736</a:t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0.774</a:t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FA</a:t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0.794</a:t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50"/>
                        <a:t>MLP</a:t>
                      </a:r>
                      <a:endParaRPr b="1"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ASR</a:t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0.769</a:t>
                      </a:r>
                      <a:endParaRPr sz="9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0.767</a:t>
                      </a:r>
                      <a:endParaRPr sz="950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0.777</a:t>
                      </a:r>
                      <a:endParaRPr sz="9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FA</a:t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0.793</a:t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0.789</a:t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0.796</a:t>
                      </a:r>
                      <a:endParaRPr sz="9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50"/>
                        <a:t>RNN</a:t>
                      </a:r>
                      <a:endParaRPr b="1"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Word (All)</a:t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ASR</a:t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0.747</a:t>
                      </a:r>
                      <a:endParaRPr sz="9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0.750</a:t>
                      </a:r>
                      <a:endParaRPr sz="9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0.761</a:t>
                      </a:r>
                      <a:endParaRPr sz="9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FA</a:t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0.762</a:t>
                      </a:r>
                      <a:endParaRPr sz="9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0.767</a:t>
                      </a:r>
                      <a:endParaRPr sz="9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0.777</a:t>
                      </a:r>
                      <a:endParaRPr sz="9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50"/>
                        <a:t>W2Vanilla</a:t>
                      </a:r>
                      <a:endParaRPr b="1"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-</a:t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-</a:t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rgbClr val="0000FF"/>
                          </a:solidFill>
                        </a:rPr>
                        <a:t>0.813</a:t>
                      </a:r>
                      <a:endParaRPr sz="950">
                        <a:solidFill>
                          <a:srgbClr val="0000FF"/>
                        </a:solidFill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rgbClr val="0000FF"/>
                          </a:solidFill>
                        </a:rPr>
                        <a:t>0.814</a:t>
                      </a:r>
                      <a:endParaRPr sz="950">
                        <a:solidFill>
                          <a:srgbClr val="0000FF"/>
                        </a:solidFill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>
                          <a:solidFill>
                            <a:srgbClr val="0000FF"/>
                          </a:solidFill>
                        </a:rPr>
                        <a:t>0.823</a:t>
                      </a:r>
                      <a:endParaRPr sz="950">
                        <a:solidFill>
                          <a:srgbClr val="0000FF"/>
                        </a:solidFill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50"/>
                        <a:t>W2VCat</a:t>
                      </a:r>
                      <a:endParaRPr b="1"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Recording (All except A-P contour)</a:t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ASR</a:t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0.814</a:t>
                      </a:r>
                      <a:endParaRPr sz="9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0.797</a:t>
                      </a:r>
                      <a:endParaRPr sz="9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0.822</a:t>
                      </a:r>
                      <a:endParaRPr sz="9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FA</a:t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50"/>
                        <a:t>0.824</a:t>
                      </a:r>
                      <a:endParaRPr b="1" sz="9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50"/>
                        <a:t>0.825</a:t>
                      </a:r>
                      <a:endParaRPr b="1" sz="9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50"/>
                        <a:t>0.832</a:t>
                      </a:r>
                      <a:endParaRPr b="1" sz="9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8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50"/>
                        <a:t>RNN Fusion (Embedding)</a:t>
                      </a:r>
                      <a:endParaRPr b="1"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Word (</a:t>
                      </a:r>
                      <a:r>
                        <a:rPr lang="en" sz="950"/>
                        <a:t>All except Acoustic</a:t>
                      </a:r>
                      <a:r>
                        <a:rPr lang="en" sz="950"/>
                        <a:t>)</a:t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FA</a:t>
                      </a:r>
                      <a:endParaRPr sz="95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0.819</a:t>
                      </a:r>
                      <a:endParaRPr sz="9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0.821</a:t>
                      </a:r>
                      <a:endParaRPr sz="9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50"/>
                        <a:t>0.828</a:t>
                      </a:r>
                      <a:endParaRPr sz="95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93" name="Google Shape;393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399" name="Google Shape;399;p4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Domain shift: further pre-train on children’s speech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Ablation with dataset size to understand impact of pre-trained wav2vec in low-resource setting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pre-trained models such as XLSR, Data2vec, HuBERT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Wav2vec ASR branch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Self-Supervised Learning (SSL) framework</a:t>
            </a:r>
            <a:endParaRPr/>
          </a:p>
        </p:txBody>
      </p:sp>
      <p:sp>
        <p:nvSpPr>
          <p:cNvPr id="400" name="Google Shape;400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contributions</a:t>
            </a:r>
            <a:endParaRPr/>
          </a:p>
        </p:txBody>
      </p:sp>
      <p:sp>
        <p:nvSpPr>
          <p:cNvPr id="406" name="Google Shape;406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7" name="Google Shape;407;p49"/>
          <p:cNvSpPr txBox="1"/>
          <p:nvPr>
            <p:ph idx="1" type="body"/>
          </p:nvPr>
        </p:nvSpPr>
        <p:spPr>
          <a:xfrm>
            <a:off x="311700" y="1266325"/>
            <a:ext cx="86475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Improved PED performance using Sinc+MTL on waveform segments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First end-to-end trained model for oral fluency assessment with </a:t>
            </a:r>
            <a:r>
              <a:rPr b="1" lang="en"/>
              <a:t>no hand-engineered feature extraction; </a:t>
            </a:r>
            <a:r>
              <a:rPr lang="en"/>
              <a:t>o</a:t>
            </a:r>
            <a:r>
              <a:rPr lang="en"/>
              <a:t>utperforms RFC baseline (by 0.05)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Probing revealed that rate features are being captured by wav2vec representations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Improved perf. by bringing in</a:t>
            </a:r>
            <a:r>
              <a:rPr lang="en"/>
              <a:t> recording-level non-acoustic </a:t>
            </a:r>
            <a:r>
              <a:rPr lang="en"/>
              <a:t>HC features (FA)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MTL framework for exploiting HC features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en"/>
              <a:t>Proposed a promising self-supervised learning framework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sp>
        <p:nvSpPr>
          <p:cNvPr id="413" name="Google Shape;413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14" name="Google Shape;414;p50"/>
          <p:cNvGraphicFramePr/>
          <p:nvPr/>
        </p:nvGraphicFramePr>
        <p:xfrm>
          <a:off x="952500" y="1228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{A528B4F8-BF71-4788-B803-28A7291AA170}</a:tableStyleId>
              </a:tblPr>
              <a:tblGrid>
                <a:gridCol w="1047000"/>
                <a:gridCol w="1069875"/>
                <a:gridCol w="51221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Ground truth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Prediction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Demo link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0.88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0.91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chemeClr val="hlink"/>
                          </a:solidFill>
                          <a:hlinkClick r:id="rId3"/>
                        </a:rPr>
                        <a:t>https://www.ee.iitb.ac.in/LMEDS/audio_examples/MithileshDDP/results/keerthi-dollin-hanumantappa_06-a-018_ballaravada-siv_hubli_18112019-163824-1_h003_2.html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3.88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4.82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chemeClr val="hlink"/>
                          </a:solidFill>
                          <a:hlinkClick r:id="rId4"/>
                        </a:rPr>
                        <a:t>https://www.ee.iitb.ac.in/LMEDS/audio_examples/MithileshDDP/results/pcy_27122016_1_cs_f1_1.html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3.05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3.21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chemeClr val="hlink"/>
                          </a:solidFill>
                          <a:hlinkClick r:id="rId5"/>
                        </a:rPr>
                        <a:t>https://www.ee.iitb.ac.in/LMEDS/audio_examples/MithileshDDP/results/aaravkumar05a001_25102018_1_vjhs_m001_1.html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0.47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2.78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chemeClr val="hlink"/>
                          </a:solidFill>
                          <a:hlinkClick r:id="rId6"/>
                        </a:rPr>
                        <a:t>https://www.ee.iitb.ac.in/LMEDS/audio_examples/MithileshDDP/results/dbs_16122016_1_cs_e1_2.html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[1] - </a:t>
            </a:r>
            <a:r>
              <a:rPr lang="en" u="sng">
                <a:solidFill>
                  <a:schemeClr val="hlink"/>
                </a:solidFill>
                <a:hlinkClick r:id="rId3"/>
              </a:rPr>
              <a:t>The annual status of education report (rural) 2016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[2] - </a:t>
            </a:r>
            <a:r>
              <a:rPr lang="en" u="sng">
                <a:solidFill>
                  <a:schemeClr val="hlink"/>
                </a:solidFill>
                <a:hlinkClick r:id="rId4"/>
              </a:rPr>
              <a:t>Dimensions of Speech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[3] - Kamini Sabu. “Automatic Assessment of Fluency in Children’s Oral Reading using Prosody Modeling”. PhD thesis, Indian Institute of Technology Bombay, Mumbai, India, Submitted on 28th February 2022.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[4] - White, Sheida, et al. "The 2018 NAEP Oral Reading Fluency Study. NCES 2021-025." National Center for Education Statistics (2021).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[5] - </a:t>
            </a:r>
            <a:r>
              <a:rPr lang="en" u="sng">
                <a:solidFill>
                  <a:schemeClr val="hlink"/>
                </a:solidFill>
                <a:hlinkClick r:id="rId5"/>
              </a:rPr>
              <a:t>Optuna</a:t>
            </a:r>
            <a:endParaRPr/>
          </a:p>
        </p:txBody>
      </p:sp>
      <p:sp>
        <p:nvSpPr>
          <p:cNvPr id="420" name="Google Shape;420;p5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421" name="Google Shape;421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Prosodic events and their acoustic correlates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311700" y="1266325"/>
            <a:ext cx="8520600" cy="20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important components of prosodic fluency: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Phrasing</a:t>
            </a:r>
            <a:endParaRPr/>
          </a:p>
          <a:p>
            <a:pPr indent="-29749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Group words together to convey syntactic structure such as commas and full stop</a:t>
            </a:r>
            <a:endParaRPr/>
          </a:p>
          <a:p>
            <a:pPr indent="-29749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Relatively easy to predict from pauses</a:t>
            </a:r>
            <a:endParaRPr b="1"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Prominence</a:t>
            </a:r>
            <a:endParaRPr/>
          </a:p>
          <a:p>
            <a:pPr indent="-29749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Stress on certain words to convey linguistic focus or novel information</a:t>
            </a:r>
            <a:endParaRPr/>
          </a:p>
          <a:p>
            <a:pPr indent="-297497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More subjective, with multiple acoustic patterns e.g. lengthening of word, pitch variation within word</a:t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513" y="3339946"/>
            <a:ext cx="5766974" cy="14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7455475" y="3806200"/>
            <a:ext cx="1104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Figure reproduced from [10]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2935425" y="3903075"/>
            <a:ext cx="623400" cy="4026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427" name="Google Shape;427;p5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[6] - Baevski, Alexei, et al. "wav2vec 2.0: A framework for self-supervised learning of speech representations." Advances in Neural Information Processing Systems 33 (2020): 12449-12460.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[7] - Pepino, Leonardo, Pablo Riera, and Luciana Ferrer. "Emotion recognition from speech using wav2vec 2.0 embeddings." arXiv preprint arXiv:2104.03502 (2021).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[8] - Stehwien, Sabrina, Antje Schweitzer, and Ngoc Thang Vu. "Acoustic and temporal representations in convolutional neural network models of prosodic events." Speech Communication 125 (2020): 128-141.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[9] - Ravanelli, Mirco, et al. "Multi-task self-supervised learning for robust speech recognition." ICASSP 2020-2020 IEEE International Conference on Acoustics, Speech and Signal Processing (ICASSP). IEEE, 2020.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[10] - Sabu, Kamini, and Preeti Rao. "Prosodic event detection in children’s read speech." Computer Speech &amp; Language 68 (2021): 101200.</a:t>
            </a:r>
            <a:endParaRPr/>
          </a:p>
        </p:txBody>
      </p:sp>
      <p:sp>
        <p:nvSpPr>
          <p:cNvPr id="428" name="Google Shape;428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434" name="Google Shape;434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Literature review</a:t>
            </a:r>
            <a:endParaRPr/>
          </a:p>
        </p:txBody>
      </p:sp>
      <p:sp>
        <p:nvSpPr>
          <p:cNvPr id="440" name="Google Shape;440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41" name="Google Shape;441;p54"/>
          <p:cNvGraphicFramePr/>
          <p:nvPr/>
        </p:nvGraphicFramePr>
        <p:xfrm>
          <a:off x="311700" y="1550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{A528B4F8-BF71-4788-B803-28A7291AA170}</a:tableStyleId>
              </a:tblPr>
              <a:tblGrid>
                <a:gridCol w="1549975"/>
                <a:gridCol w="3211325"/>
                <a:gridCol w="3399450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Reference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Technique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Comments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</a:tr>
              <a:tr h="103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Zhou et al. (ETS) [13]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MLP on recording-level HC </a:t>
                      </a:r>
                      <a:r>
                        <a:rPr lang="en"/>
                        <a:t>features</a:t>
                      </a:r>
                      <a:r>
                        <a:rPr lang="en"/>
                        <a:t> concatenated with BLSTM summary from frame-level contours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0.71 -&gt; 0.72 on adding frame-level BLSTM to MLP on recording-level features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Chen et al. [14]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CNN/RNN on word-level acoustic features + word-embeddings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0.58 (HC features) -&gt; 0.62 (BLSTM with attention)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details</a:t>
            </a:r>
            <a:endParaRPr/>
          </a:p>
        </p:txBody>
      </p:sp>
      <p:sp>
        <p:nvSpPr>
          <p:cNvPr id="447" name="Google Shape;447;p5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Loss: </a:t>
            </a:r>
            <a:r>
              <a:rPr lang="en"/>
              <a:t>Concordance</a:t>
            </a:r>
            <a:r>
              <a:rPr lang="en"/>
              <a:t> Correlation Loss = 1 - CCC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Optimizer: Adam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Activation: PReLU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Learning Rate: 0.001 (unless specified otherwise)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Batch Size: 128 </a:t>
            </a:r>
            <a:r>
              <a:rPr lang="en"/>
              <a:t>(unless specified otherwise)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Early stopping on validation CCC:</a:t>
            </a:r>
            <a:endParaRPr/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Patience: 10 epochs</a:t>
            </a:r>
            <a:endParaRPr/>
          </a:p>
          <a:p>
            <a:pPr indent="-310832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Delta: 0.005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Hyperparameter tuning: Optuna library [5]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Ensembling to reduce bias (5 fold CV on folds except test)</a:t>
            </a:r>
            <a:endParaRPr/>
          </a:p>
        </p:txBody>
      </p:sp>
      <p:sp>
        <p:nvSpPr>
          <p:cNvPr id="448" name="Google Shape;448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Ensembling</a:t>
            </a:r>
            <a:endParaRPr/>
          </a:p>
        </p:txBody>
      </p:sp>
      <p:sp>
        <p:nvSpPr>
          <p:cNvPr id="454" name="Google Shape;454;p56"/>
          <p:cNvSpPr txBox="1"/>
          <p:nvPr>
            <p:ph idx="1" type="body"/>
          </p:nvPr>
        </p:nvSpPr>
        <p:spPr>
          <a:xfrm>
            <a:off x="311700" y="1266325"/>
            <a:ext cx="5232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 speaker </a:t>
            </a:r>
            <a:r>
              <a:rPr b="1" lang="en"/>
              <a:t>non-overlapping</a:t>
            </a:r>
            <a:r>
              <a:rPr lang="en"/>
              <a:t> folds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Ensembling for reducing bias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fold left out for test; 5 used for training+validation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 models trained in CV manner on 5 folds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Output is averaged on the left-out test fold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Prediction for test fold 1 = [O(1.1)+O(1.2)+O(1.3)+O(1.4)+O(1.5)]/5</a:t>
            </a:r>
            <a:endParaRPr/>
          </a:p>
        </p:txBody>
      </p:sp>
      <p:graphicFrame>
        <p:nvGraphicFramePr>
          <p:cNvPr id="455" name="Google Shape;455;p56"/>
          <p:cNvGraphicFramePr/>
          <p:nvPr/>
        </p:nvGraphicFramePr>
        <p:xfrm>
          <a:off x="5888775" y="1266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{4B23654A-5D2D-4A8D-B5EA-8AA9D8F279A0}</a:tableStyleId>
              </a:tblPr>
              <a:tblGrid>
                <a:gridCol w="555975"/>
                <a:gridCol w="596575"/>
                <a:gridCol w="1072325"/>
                <a:gridCol w="591600"/>
              </a:tblGrid>
              <a:tr h="439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Model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name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Train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folds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Validation fold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(for early stop)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Test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fold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439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1.1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3,4,5,6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439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1.2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4,5,6,2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439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1.3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5,6,2,3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439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1.4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6,2,3,4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439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1.5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2,3,4,5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</a:t>
                      </a:r>
                      <a:endParaRPr sz="11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456" name="Google Shape;456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Waveform-based model</a:t>
            </a:r>
            <a:endParaRPr/>
          </a:p>
        </p:txBody>
      </p:sp>
      <p:pic>
        <p:nvPicPr>
          <p:cNvPr id="462" name="Google Shape;46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00" y="1532025"/>
            <a:ext cx="3977701" cy="271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7500" y="1072950"/>
            <a:ext cx="2857150" cy="34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57"/>
          <p:cNvSpPr/>
          <p:nvPr/>
        </p:nvSpPr>
        <p:spPr>
          <a:xfrm>
            <a:off x="400400" y="1239675"/>
            <a:ext cx="4043100" cy="3172500"/>
          </a:xfrm>
          <a:prstGeom prst="rect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5" name="Google Shape;465;p57"/>
          <p:cNvCxnSpPr/>
          <p:nvPr/>
        </p:nvCxnSpPr>
        <p:spPr>
          <a:xfrm rot="10800000">
            <a:off x="4450600" y="1247425"/>
            <a:ext cx="685200" cy="2094300"/>
          </a:xfrm>
          <a:prstGeom prst="straightConnector1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6" name="Google Shape;466;p57"/>
          <p:cNvCxnSpPr/>
          <p:nvPr/>
        </p:nvCxnSpPr>
        <p:spPr>
          <a:xfrm flipH="1">
            <a:off x="4450600" y="3618925"/>
            <a:ext cx="685200" cy="785400"/>
          </a:xfrm>
          <a:prstGeom prst="straightConnector1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7" name="Google Shape;467;p57"/>
          <p:cNvSpPr txBox="1"/>
          <p:nvPr/>
        </p:nvSpPr>
        <p:spPr>
          <a:xfrm>
            <a:off x="1509200" y="2625825"/>
            <a:ext cx="49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OR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" name="Google Shape;468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Multi-Task Learning</a:t>
            </a:r>
            <a:endParaRPr/>
          </a:p>
        </p:txBody>
      </p:sp>
      <p:sp>
        <p:nvSpPr>
          <p:cNvPr id="474" name="Google Shape;474;p58"/>
          <p:cNvSpPr txBox="1"/>
          <p:nvPr>
            <p:ph idx="1" type="body"/>
          </p:nvPr>
        </p:nvSpPr>
        <p:spPr>
          <a:xfrm>
            <a:off x="311700" y="1266325"/>
            <a:ext cx="4861500" cy="33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Motivation: Exploit dependencies between Prominence and Phrasing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kind of dependencies?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Sharing of low-level feature extractors to reduce overfitting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Knowledge of one (phrase boundary) is a strong signal for the other (prominence)</a:t>
            </a:r>
            <a:endParaRPr/>
          </a:p>
        </p:txBody>
      </p:sp>
      <p:pic>
        <p:nvPicPr>
          <p:cNvPr id="475" name="Google Shape;47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250" y="1427275"/>
            <a:ext cx="3659050" cy="22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graphicFrame>
        <p:nvGraphicFramePr>
          <p:cNvPr id="482" name="Google Shape;482;p59"/>
          <p:cNvGraphicFramePr/>
          <p:nvPr/>
        </p:nvGraphicFramePr>
        <p:xfrm>
          <a:off x="157700" y="1552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{A528B4F8-BF71-4788-B803-28A7291AA170}</a:tableStyleId>
              </a:tblPr>
              <a:tblGrid>
                <a:gridCol w="477775"/>
                <a:gridCol w="624100"/>
                <a:gridCol w="905575"/>
                <a:gridCol w="1714850"/>
                <a:gridCol w="872975"/>
              </a:tblGrid>
              <a:tr h="58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Input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Acoustic Model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Layer 1</a:t>
                      </a:r>
                      <a:br>
                        <a:rPr lang="en"/>
                      </a:br>
                      <a:r>
                        <a:rPr lang="en"/>
                        <a:t>(type, width, stride)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Pearson correl.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A34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RFC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0.696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A34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BGRU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-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0.726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Wav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CRNN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Standard, 51, 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0.692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Wav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CRNN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Sinc, 31, 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0.721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A34+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Wav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CRNN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Sinc, 31, 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0.735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3" name="Google Shape;483;p59"/>
          <p:cNvSpPr txBox="1"/>
          <p:nvPr/>
        </p:nvSpPr>
        <p:spPr>
          <a:xfrm>
            <a:off x="1538988" y="1152425"/>
            <a:ext cx="183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Single-task learning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84" name="Google Shape;484;p59"/>
          <p:cNvGraphicFramePr/>
          <p:nvPr/>
        </p:nvGraphicFramePr>
        <p:xfrm>
          <a:off x="4862300" y="155261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{A528B4F8-BF71-4788-B803-28A7291AA170}</a:tableStyleId>
              </a:tblPr>
              <a:tblGrid>
                <a:gridCol w="524800"/>
                <a:gridCol w="2455550"/>
                <a:gridCol w="1143650"/>
              </a:tblGrid>
              <a:tr h="544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MTL variant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Pearson correl.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Sinc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0.721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Shared Sinc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0.727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Conditioned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0.727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Shared Sinc + Conditioned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0.740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Row 4 + A34 + A27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0.757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3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6.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Row 5 + GloVe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0.813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85" name="Google Shape;485;p59"/>
          <p:cNvSpPr txBox="1"/>
          <p:nvPr/>
        </p:nvSpPr>
        <p:spPr>
          <a:xfrm>
            <a:off x="6007938" y="1152425"/>
            <a:ext cx="183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Multi-task learning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6" name="Google Shape;486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Baselines</a:t>
            </a:r>
            <a:endParaRPr/>
          </a:p>
        </p:txBody>
      </p:sp>
      <p:sp>
        <p:nvSpPr>
          <p:cNvPr id="492" name="Google Shape;492;p60"/>
          <p:cNvSpPr txBox="1"/>
          <p:nvPr>
            <p:ph idx="1" type="body"/>
          </p:nvPr>
        </p:nvSpPr>
        <p:spPr>
          <a:xfrm>
            <a:off x="311700" y="1266325"/>
            <a:ext cx="85206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Baseline RFC operates on recording-level HC features derived after RFECV:</a:t>
            </a:r>
            <a:endParaRPr/>
          </a:p>
        </p:txBody>
      </p:sp>
      <p:graphicFrame>
        <p:nvGraphicFramePr>
          <p:cNvPr id="493" name="Google Shape;493;p60"/>
          <p:cNvGraphicFramePr/>
          <p:nvPr/>
        </p:nvGraphicFramePr>
        <p:xfrm>
          <a:off x="311700" y="1732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{4B23654A-5D2D-4A8D-B5EA-8AA9D8F279A0}</a:tableStyleId>
              </a:tblPr>
              <a:tblGrid>
                <a:gridCol w="778600"/>
                <a:gridCol w="1798850"/>
                <a:gridCol w="409150"/>
                <a:gridCol w="5534000"/>
              </a:tblGrid>
              <a:tr h="25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Hierarchy</a:t>
                      </a:r>
                      <a:endParaRPr b="1" sz="900"/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Feature set</a:t>
                      </a:r>
                      <a:endParaRPr b="1" sz="900"/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#</a:t>
                      </a:r>
                      <a:endParaRPr b="1"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Examples</a:t>
                      </a:r>
                      <a:endParaRPr b="1" sz="900"/>
                    </a:p>
                  </a:txBody>
                  <a:tcPr marT="63500" marB="63500" marR="63500" marL="63500"/>
                </a:tc>
              </a:tr>
              <a:tr h="25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Recording</a:t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Lexical miscues</a:t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8</a:t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# insertions, deletions, hesitations</a:t>
                      </a:r>
                      <a:endParaRPr sz="900"/>
                    </a:p>
                  </a:txBody>
                  <a:tcPr marT="63500" marB="63500" marR="63500" marL="63500"/>
                </a:tc>
              </a:tr>
              <a:tr h="26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A-P contour</a:t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88</a:t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Functionals of pause, aggregates of word pitch properties across recording</a:t>
                      </a:r>
                      <a:endParaRPr sz="900"/>
                    </a:p>
                  </a:txBody>
                  <a:tcPr marT="63500" marB="63500" marR="63500" marL="63500"/>
                </a:tc>
              </a:tr>
              <a:tr h="26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Prosodic miscue</a:t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46</a:t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Precision and Recall of prominence and phrase boundary for each word</a:t>
                      </a:r>
                      <a:endParaRPr sz="900"/>
                    </a:p>
                  </a:txBody>
                  <a:tcPr marT="63500" marB="63500" marR="63500" marL="63500"/>
                </a:tc>
              </a:tr>
              <a:tr h="26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Rate</a:t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5</a:t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WCPM, speed variation</a:t>
                      </a:r>
                      <a:endParaRPr sz="900"/>
                    </a:p>
                  </a:txBody>
                  <a:tcPr marT="63500" marB="63500" marR="63500" marL="63500"/>
                </a:tc>
              </a:tr>
              <a:tr h="23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Word</a:t>
                      </a:r>
                      <a:endParaRPr sz="900"/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A-P contour (Acoustic)</a:t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29</a:t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Various band intensities, pitch contour correlation with various shapes</a:t>
                      </a:r>
                      <a:endParaRPr sz="900"/>
                    </a:p>
                  </a:txBody>
                  <a:tcPr marT="63500" marB="63500" marR="63500" marL="63500"/>
                </a:tc>
              </a:tr>
              <a:tr h="26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Duration</a:t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11</a:t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Functionals of silence and syllable durations</a:t>
                      </a:r>
                      <a:endParaRPr sz="900"/>
                    </a:p>
                  </a:txBody>
                  <a:tcPr marT="63500" marB="63500" marR="63500" marL="63500"/>
                </a:tc>
              </a:tr>
              <a:tr h="26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Lexical identity (LexId)</a:t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16</a:t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POS tags, content word flag</a:t>
                      </a:r>
                      <a:endParaRPr sz="900"/>
                    </a:p>
                  </a:txBody>
                  <a:tcPr marT="63500" marB="63500" marR="63500" marL="63500"/>
                </a:tc>
              </a:tr>
              <a:tr h="26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Lexical miscues (LexMisc)</a:t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4</a:t>
                      </a:r>
                      <a:endParaRPr sz="9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Binary flags C/I/S for correct/inserted/substituted, noInsertions before</a:t>
                      </a:r>
                      <a:endParaRPr sz="900"/>
                    </a:p>
                  </a:txBody>
                  <a:tcPr marT="63500" marB="63500" marR="63500" marL="63500"/>
                </a:tc>
              </a:tr>
              <a:tr h="264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Prosodic miscues (PEDMisc)</a:t>
                      </a:r>
                      <a:endParaRPr sz="900"/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6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Information structure, automatic prosodic event predictions obtained from stage 1, prosodic miscue</a:t>
                      </a:r>
                      <a:endParaRPr sz="900"/>
                    </a:p>
                  </a:txBody>
                  <a:tcPr marT="63500" marB="63500" marR="63500" marL="63500"/>
                </a:tc>
              </a:tr>
              <a:tr h="25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Frame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Acoustic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19</a:t>
                      </a:r>
                      <a:endParaRPr sz="9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Pitch, Energy, Intensity, HNR, Auto-correlation</a:t>
                      </a:r>
                      <a:endParaRPr sz="9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494" name="Google Shape;494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Word-level </a:t>
            </a:r>
            <a:r>
              <a:rPr lang="en"/>
              <a:t>RNN results</a:t>
            </a:r>
            <a:endParaRPr/>
          </a:p>
        </p:txBody>
      </p:sp>
      <p:sp>
        <p:nvSpPr>
          <p:cNvPr id="500" name="Google Shape;500;p61"/>
          <p:cNvSpPr txBox="1"/>
          <p:nvPr>
            <p:ph idx="1" type="body"/>
          </p:nvPr>
        </p:nvSpPr>
        <p:spPr>
          <a:xfrm>
            <a:off x="4920225" y="1266325"/>
            <a:ext cx="3950100" cy="353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</a:t>
            </a:r>
            <a:r>
              <a:rPr i="1" lang="en"/>
              <a:t>Acoustic</a:t>
            </a:r>
            <a:r>
              <a:rPr lang="en"/>
              <a:t>, MT ~ ASR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</a:t>
            </a:r>
            <a:r>
              <a:rPr i="1" lang="en"/>
              <a:t>LexMis</a:t>
            </a:r>
            <a:r>
              <a:rPr lang="en"/>
              <a:t>, MT &gt; ASR as discussed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Standalone </a:t>
            </a:r>
            <a:r>
              <a:rPr i="1" lang="en"/>
              <a:t>acoustic</a:t>
            </a:r>
            <a:r>
              <a:rPr lang="en"/>
              <a:t> and </a:t>
            </a:r>
            <a:r>
              <a:rPr i="1" lang="en"/>
              <a:t>duration</a:t>
            </a:r>
            <a:r>
              <a:rPr lang="en"/>
              <a:t> are powerful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Adding lexical features improves performance ⇒ complementary information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Performance comparable with RFC; slightly lower than MLP</a:t>
            </a:r>
            <a:endParaRPr/>
          </a:p>
        </p:txBody>
      </p:sp>
      <p:graphicFrame>
        <p:nvGraphicFramePr>
          <p:cNvPr id="501" name="Google Shape;501;p61"/>
          <p:cNvGraphicFramePr/>
          <p:nvPr/>
        </p:nvGraphicFramePr>
        <p:xfrm>
          <a:off x="344900" y="1266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{008A3EF2-2C65-43AA-8965-424E1B1A7F0B}</a:tableStyleId>
              </a:tblPr>
              <a:tblGrid>
                <a:gridCol w="632875"/>
                <a:gridCol w="1748275"/>
                <a:gridCol w="561300"/>
                <a:gridCol w="530175"/>
                <a:gridCol w="805375"/>
              </a:tblGrid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Dataset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Feature sets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Val CCC</a:t>
                      </a:r>
                      <a:endParaRPr sz="1100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Test CCC</a:t>
                      </a:r>
                      <a:endParaRPr sz="1100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Test Pearson</a:t>
                      </a:r>
                      <a:endParaRPr sz="1100"/>
                    </a:p>
                  </a:txBody>
                  <a:tcPr marT="63500" marB="63500" marR="63500" marL="635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ASR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A-P contour (Acoustic)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0.654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0.659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0.676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Lexical Identity (LexId)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0.394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Lexical Miscue (LexMis)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0.341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Duration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0.703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0.714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All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0.738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0.741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0.751</a:t>
                      </a:r>
                      <a:endParaRPr b="1"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FA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A-P contour (Acoustic)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0.648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0.653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0.672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Lexical Identity (LexId)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0.412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Lexical Miscue (LexMis)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0.58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0.581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0.584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Duration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0.681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0.685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0.697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PED Miscue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0.605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0.603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0.608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All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0.762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0.767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0.777</a:t>
                      </a:r>
                      <a:endParaRPr b="1"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02" name="Google Shape;502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for correct expression</a:t>
            </a:r>
            <a:endParaRPr/>
          </a:p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F7F7F"/>
                </a:solidFill>
              </a:rPr>
              <a:t>one </a:t>
            </a:r>
            <a:r>
              <a:rPr b="1" lang="en">
                <a:solidFill>
                  <a:srgbClr val="7F7F7F"/>
                </a:solidFill>
              </a:rPr>
              <a:t>day ||</a:t>
            </a:r>
            <a:r>
              <a:rPr lang="en">
                <a:solidFill>
                  <a:srgbClr val="7F7F7F"/>
                </a:solidFill>
              </a:rPr>
              <a:t> </a:t>
            </a:r>
            <a:r>
              <a:rPr b="1" lang="en">
                <a:solidFill>
                  <a:srgbClr val="7F7F7F"/>
                </a:solidFill>
              </a:rPr>
              <a:t>three</a:t>
            </a:r>
            <a:r>
              <a:rPr lang="en">
                <a:solidFill>
                  <a:srgbClr val="7F7F7F"/>
                </a:solidFill>
              </a:rPr>
              <a:t> tortoises </a:t>
            </a:r>
            <a:r>
              <a:rPr b="1" lang="en">
                <a:solidFill>
                  <a:srgbClr val="7F7F7F"/>
                </a:solidFill>
              </a:rPr>
              <a:t>went</a:t>
            </a:r>
            <a:r>
              <a:rPr lang="en">
                <a:solidFill>
                  <a:srgbClr val="7F7F7F"/>
                </a:solidFill>
              </a:rPr>
              <a:t> for a picnic near a </a:t>
            </a:r>
            <a:r>
              <a:rPr b="1" lang="en">
                <a:solidFill>
                  <a:srgbClr val="7F7F7F"/>
                </a:solidFill>
              </a:rPr>
              <a:t>pond ||</a:t>
            </a:r>
            <a:r>
              <a:rPr lang="en">
                <a:solidFill>
                  <a:srgbClr val="7F7F7F"/>
                </a:solidFill>
              </a:rPr>
              <a:t> they put </a:t>
            </a:r>
            <a:r>
              <a:rPr b="1" lang="en">
                <a:solidFill>
                  <a:srgbClr val="7F7F7F"/>
                </a:solidFill>
              </a:rPr>
              <a:t>down</a:t>
            </a:r>
            <a:r>
              <a:rPr lang="en">
                <a:solidFill>
                  <a:srgbClr val="7F7F7F"/>
                </a:solidFill>
              </a:rPr>
              <a:t> the basket of </a:t>
            </a:r>
            <a:r>
              <a:rPr b="1" lang="en">
                <a:solidFill>
                  <a:srgbClr val="7F7F7F"/>
                </a:solidFill>
              </a:rPr>
              <a:t>food</a:t>
            </a:r>
            <a:r>
              <a:rPr lang="en">
                <a:solidFill>
                  <a:srgbClr val="7F7F7F"/>
                </a:solidFill>
              </a:rPr>
              <a:t> they had </a:t>
            </a:r>
            <a:r>
              <a:rPr b="1" lang="en">
                <a:solidFill>
                  <a:srgbClr val="7F7F7F"/>
                </a:solidFill>
              </a:rPr>
              <a:t>brought</a:t>
            </a:r>
            <a:r>
              <a:rPr lang="en">
                <a:solidFill>
                  <a:srgbClr val="7F7F7F"/>
                </a:solidFill>
              </a:rPr>
              <a:t> at the </a:t>
            </a:r>
            <a:r>
              <a:rPr b="1" lang="en">
                <a:solidFill>
                  <a:srgbClr val="7F7F7F"/>
                </a:solidFill>
              </a:rPr>
              <a:t>shore ||</a:t>
            </a:r>
            <a:r>
              <a:rPr lang="en">
                <a:solidFill>
                  <a:srgbClr val="7F7F7F"/>
                </a:solidFill>
              </a:rPr>
              <a:t> and </a:t>
            </a:r>
            <a:r>
              <a:rPr b="1" lang="en">
                <a:solidFill>
                  <a:srgbClr val="7F7F7F"/>
                </a:solidFill>
              </a:rPr>
              <a:t>went inside</a:t>
            </a:r>
            <a:r>
              <a:rPr lang="en">
                <a:solidFill>
                  <a:srgbClr val="7F7F7F"/>
                </a:solidFill>
              </a:rPr>
              <a:t> the pond || to </a:t>
            </a:r>
            <a:r>
              <a:rPr b="1" lang="en">
                <a:solidFill>
                  <a:srgbClr val="7F7F7F"/>
                </a:solidFill>
              </a:rPr>
              <a:t>enjoy</a:t>
            </a:r>
            <a:r>
              <a:rPr lang="en">
                <a:solidFill>
                  <a:srgbClr val="7F7F7F"/>
                </a:solidFill>
              </a:rPr>
              <a:t> a bath</a:t>
            </a:r>
            <a:r>
              <a:rPr b="1" lang="en">
                <a:solidFill>
                  <a:srgbClr val="7F7F7F"/>
                </a:solidFill>
              </a:rPr>
              <a:t> ||</a:t>
            </a:r>
            <a:r>
              <a:rPr lang="en">
                <a:solidFill>
                  <a:srgbClr val="7F7F7F"/>
                </a:solidFill>
              </a:rPr>
              <a:t> when </a:t>
            </a:r>
            <a:r>
              <a:rPr b="1" lang="en">
                <a:solidFill>
                  <a:srgbClr val="7F7F7F"/>
                </a:solidFill>
              </a:rPr>
              <a:t>they</a:t>
            </a:r>
            <a:r>
              <a:rPr lang="en">
                <a:solidFill>
                  <a:srgbClr val="7F7F7F"/>
                </a:solidFill>
              </a:rPr>
              <a:t> came </a:t>
            </a:r>
            <a:r>
              <a:rPr b="1" lang="en">
                <a:solidFill>
                  <a:srgbClr val="7F7F7F"/>
                </a:solidFill>
              </a:rPr>
              <a:t>back ||</a:t>
            </a:r>
            <a:r>
              <a:rPr lang="en">
                <a:solidFill>
                  <a:srgbClr val="7F7F7F"/>
                </a:solidFill>
              </a:rPr>
              <a:t> they </a:t>
            </a:r>
            <a:r>
              <a:rPr b="1" lang="en">
                <a:solidFill>
                  <a:srgbClr val="7F7F7F"/>
                </a:solidFill>
              </a:rPr>
              <a:t>found</a:t>
            </a:r>
            <a:r>
              <a:rPr lang="en">
                <a:solidFill>
                  <a:srgbClr val="7F7F7F"/>
                </a:solidFill>
              </a:rPr>
              <a:t> a fox </a:t>
            </a:r>
            <a:r>
              <a:rPr b="1" lang="en">
                <a:solidFill>
                  <a:srgbClr val="7F7F7F"/>
                </a:solidFill>
              </a:rPr>
              <a:t>eating</a:t>
            </a:r>
            <a:r>
              <a:rPr lang="en">
                <a:solidFill>
                  <a:srgbClr val="7F7F7F"/>
                </a:solidFill>
              </a:rPr>
              <a:t> their </a:t>
            </a:r>
            <a:r>
              <a:rPr b="1" lang="en">
                <a:solidFill>
                  <a:srgbClr val="7F7F7F"/>
                </a:solidFill>
              </a:rPr>
              <a:t>food</a:t>
            </a:r>
            <a:r>
              <a:rPr lang="en">
                <a:solidFill>
                  <a:srgbClr val="7F7F7F"/>
                </a:solidFill>
              </a:rPr>
              <a:t> || on being asked || the fox replied || </a:t>
            </a:r>
            <a:r>
              <a:rPr b="1" lang="en">
                <a:solidFill>
                  <a:srgbClr val="7F7F7F"/>
                </a:solidFill>
              </a:rPr>
              <a:t>anything</a:t>
            </a:r>
            <a:r>
              <a:rPr lang="en">
                <a:solidFill>
                  <a:srgbClr val="7F7F7F"/>
                </a:solidFill>
              </a:rPr>
              <a:t> </a:t>
            </a:r>
            <a:r>
              <a:rPr b="1" lang="en">
                <a:solidFill>
                  <a:srgbClr val="7F7F7F"/>
                </a:solidFill>
              </a:rPr>
              <a:t>lying</a:t>
            </a:r>
            <a:r>
              <a:rPr lang="en">
                <a:solidFill>
                  <a:srgbClr val="7F7F7F"/>
                </a:solidFill>
              </a:rPr>
              <a:t> on the </a:t>
            </a:r>
            <a:r>
              <a:rPr b="1" lang="en">
                <a:solidFill>
                  <a:srgbClr val="7F7F7F"/>
                </a:solidFill>
              </a:rPr>
              <a:t>ground </a:t>
            </a:r>
            <a:r>
              <a:rPr lang="en">
                <a:solidFill>
                  <a:srgbClr val="7F7F7F"/>
                </a:solidFill>
              </a:rPr>
              <a:t>is </a:t>
            </a:r>
            <a:r>
              <a:rPr b="1" lang="en">
                <a:solidFill>
                  <a:srgbClr val="7F7F7F"/>
                </a:solidFill>
              </a:rPr>
              <a:t>public property ||</a:t>
            </a:r>
            <a:r>
              <a:rPr lang="en">
                <a:solidFill>
                  <a:srgbClr val="7F7F7F"/>
                </a:solidFill>
              </a:rPr>
              <a:t> so the </a:t>
            </a:r>
            <a:r>
              <a:rPr b="1" lang="en">
                <a:solidFill>
                  <a:srgbClr val="7F7F7F"/>
                </a:solidFill>
              </a:rPr>
              <a:t>basket</a:t>
            </a:r>
            <a:r>
              <a:rPr lang="en">
                <a:solidFill>
                  <a:srgbClr val="7F7F7F"/>
                </a:solidFill>
              </a:rPr>
              <a:t> and the food were </a:t>
            </a:r>
            <a:r>
              <a:rPr b="1" lang="en">
                <a:solidFill>
                  <a:srgbClr val="7F7F7F"/>
                </a:solidFill>
              </a:rPr>
              <a:t>also</a:t>
            </a:r>
            <a:r>
              <a:rPr lang="en">
                <a:solidFill>
                  <a:srgbClr val="7F7F7F"/>
                </a:solidFill>
              </a:rPr>
              <a:t> public property || and </a:t>
            </a:r>
            <a:r>
              <a:rPr b="1" lang="en">
                <a:solidFill>
                  <a:srgbClr val="7F7F7F"/>
                </a:solidFill>
              </a:rPr>
              <a:t>hence || i </a:t>
            </a:r>
            <a:r>
              <a:rPr lang="en">
                <a:solidFill>
                  <a:srgbClr val="7F7F7F"/>
                </a:solidFill>
              </a:rPr>
              <a:t>ate the food ||</a:t>
            </a:r>
            <a:r>
              <a:rPr lang="en">
                <a:solidFill>
                  <a:srgbClr val="000000"/>
                </a:solidFill>
              </a:rPr>
              <a:t>​</a:t>
            </a:r>
            <a:endParaRPr/>
          </a:p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17" title="media1.wa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21775" y="543463"/>
            <a:ext cx="510525" cy="51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W2VCat </a:t>
            </a:r>
            <a:r>
              <a:rPr lang="en"/>
              <a:t>word-level</a:t>
            </a:r>
            <a:endParaRPr/>
          </a:p>
        </p:txBody>
      </p:sp>
      <p:sp>
        <p:nvSpPr>
          <p:cNvPr id="508" name="Google Shape;508;p62"/>
          <p:cNvSpPr txBox="1"/>
          <p:nvPr>
            <p:ph idx="1" type="body"/>
          </p:nvPr>
        </p:nvSpPr>
        <p:spPr>
          <a:xfrm>
            <a:off x="5494200" y="1164675"/>
            <a:ext cx="3338100" cy="37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sets give improvement over W2VAligned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However, still lower than W2Vanilla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Motivation for different fusion technique</a:t>
            </a:r>
            <a:endParaRPr/>
          </a:p>
        </p:txBody>
      </p:sp>
      <p:graphicFrame>
        <p:nvGraphicFramePr>
          <p:cNvPr id="509" name="Google Shape;509;p62"/>
          <p:cNvGraphicFramePr/>
          <p:nvPr/>
        </p:nvGraphicFramePr>
        <p:xfrm>
          <a:off x="311700" y="1036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{B5C09B29-7478-4D76-B116-32230B248B89}</a:tableStyleId>
              </a:tblPr>
              <a:tblGrid>
                <a:gridCol w="1776375"/>
                <a:gridCol w="847400"/>
                <a:gridCol w="685300"/>
                <a:gridCol w="470675"/>
                <a:gridCol w="516200"/>
                <a:gridCol w="646025"/>
              </a:tblGrid>
              <a:tr h="38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Word</a:t>
                      </a:r>
                      <a:r>
                        <a:rPr lang="en" sz="1100"/>
                        <a:t>-level HC feature sets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Model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LR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Val CCC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Test CCC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Test Pearson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</a:tr>
              <a:tr h="22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W2Vanilla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0.001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0.813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0.814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0.823</a:t>
                      </a:r>
                      <a:endParaRPr sz="1100"/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W2VAligned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0.001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0.808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0.778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0.814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acoustic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1a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5E-05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0.804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0.817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1b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0.00015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0.807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0.802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duration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2a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5E-05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0.803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0.817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2b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0.00015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0.807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0.808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0.816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lexical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3a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5E-05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0.803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0.817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3b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0.00015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0.807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0.808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miscue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4a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5E-05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0.809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0.817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4b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0.00015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0.806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0.803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0.813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</a:t>
                      </a:r>
                      <a:r>
                        <a:rPr lang="en" sz="1100"/>
                        <a:t>rosodic miscue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5a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0.00015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5b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5E-05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0.804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0.817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acoustic+duration+</a:t>
                      </a:r>
                      <a:r>
                        <a:rPr lang="en" sz="1100"/>
                        <a:t>lexical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6a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0.00015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0.808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0.802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+miscue+prosodic miscue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6b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5E-05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0.804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0.806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0.816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10" name="Google Shape;510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Probing results (acoustic word HC)</a:t>
            </a:r>
            <a:endParaRPr/>
          </a:p>
        </p:txBody>
      </p:sp>
      <p:sp>
        <p:nvSpPr>
          <p:cNvPr id="516" name="Google Shape;516;p63"/>
          <p:cNvSpPr txBox="1"/>
          <p:nvPr>
            <p:ph idx="1" type="body"/>
          </p:nvPr>
        </p:nvSpPr>
        <p:spPr>
          <a:xfrm>
            <a:off x="311700" y="3931625"/>
            <a:ext cx="5774100" cy="9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>
                <a:solidFill>
                  <a:srgbClr val="38761D"/>
                </a:solidFill>
              </a:rPr>
              <a:t>Aggregates of pitch, HNR, band intensities across word</a:t>
            </a:r>
            <a:endParaRPr>
              <a:solidFill>
                <a:srgbClr val="38761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Word contour shapes (</a:t>
            </a:r>
            <a:r>
              <a:rPr i="1" lang="en">
                <a:solidFill>
                  <a:srgbClr val="FF0000"/>
                </a:solidFill>
              </a:rPr>
              <a:t>gaussxx, likelihood</a:t>
            </a:r>
            <a:r>
              <a:rPr lang="en">
                <a:solidFill>
                  <a:srgbClr val="FF0000"/>
                </a:solidFill>
              </a:rPr>
              <a:t>)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517" name="Google Shape;51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5933474" cy="2626799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63"/>
          <p:cNvSpPr txBox="1"/>
          <p:nvPr>
            <p:ph idx="1" type="body"/>
          </p:nvPr>
        </p:nvSpPr>
        <p:spPr>
          <a:xfrm>
            <a:off x="6085875" y="1152425"/>
            <a:ext cx="2746500" cy="27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0000"/>
                </a:solidFill>
              </a:rPr>
              <a:t>None being captured by wav2vec tuned for comprehensibility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19" name="Google Shape;519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Probing results (non-acoustic word HC)</a:t>
            </a:r>
            <a:endParaRPr/>
          </a:p>
        </p:txBody>
      </p:sp>
      <p:sp>
        <p:nvSpPr>
          <p:cNvPr id="525" name="Google Shape;525;p64"/>
          <p:cNvSpPr txBox="1"/>
          <p:nvPr>
            <p:ph idx="1" type="body"/>
          </p:nvPr>
        </p:nvSpPr>
        <p:spPr>
          <a:xfrm>
            <a:off x="6238275" y="1266325"/>
            <a:ext cx="25941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●"/>
            </a:pPr>
            <a:r>
              <a:rPr lang="en">
                <a:solidFill>
                  <a:srgbClr val="38761D"/>
                </a:solidFill>
              </a:rPr>
              <a:t>Syllable duration functionals</a:t>
            </a:r>
            <a:endParaRPr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en">
                <a:solidFill>
                  <a:srgbClr val="FF0000"/>
                </a:solidFill>
              </a:rPr>
              <a:t>Most POS tags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526" name="Google Shape;52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5933474" cy="2626799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64"/>
          <p:cNvSpPr txBox="1"/>
          <p:nvPr>
            <p:ph idx="1" type="body"/>
          </p:nvPr>
        </p:nvSpPr>
        <p:spPr>
          <a:xfrm>
            <a:off x="311700" y="3931625"/>
            <a:ext cx="5774100" cy="8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●"/>
            </a:pPr>
            <a:r>
              <a:rPr lang="en">
                <a:solidFill>
                  <a:srgbClr val="38761D"/>
                </a:solidFill>
              </a:rPr>
              <a:t>Syllable durations, Prosodic events (prominence and phrasing), POS tags</a:t>
            </a:r>
            <a:endParaRPr>
              <a:solidFill>
                <a:srgbClr val="38761D"/>
              </a:solidFill>
            </a:endParaRPr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ct val="100000"/>
              <a:buChar char="●"/>
            </a:pPr>
            <a:r>
              <a:rPr lang="en">
                <a:solidFill>
                  <a:srgbClr val="FF0000"/>
                </a:solidFill>
              </a:rPr>
              <a:t>Miscue tags (prosodic event and lexical both)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28" name="Google Shape;528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534" name="Google Shape;534;p65"/>
          <p:cNvSpPr txBox="1"/>
          <p:nvPr>
            <p:ph idx="1" type="body"/>
          </p:nvPr>
        </p:nvSpPr>
        <p:spPr>
          <a:xfrm>
            <a:off x="5201200" y="1164675"/>
            <a:ext cx="3631200" cy="37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Improvement of 0.01 in Test Pearson/CCC on concatenating recording </a:t>
            </a:r>
            <a:r>
              <a:rPr b="1" lang="en"/>
              <a:t>non-acoustic features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Including acoustic HC degrades performance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Sensitive to LR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b="1" lang="en"/>
              <a:t>No improvement</a:t>
            </a:r>
            <a:r>
              <a:rPr lang="en"/>
              <a:t> on using </a:t>
            </a:r>
            <a:r>
              <a:rPr b="1" lang="en"/>
              <a:t>word-level</a:t>
            </a:r>
            <a:r>
              <a:rPr lang="en"/>
              <a:t> features -&gt; motivation for fusion architecture</a:t>
            </a:r>
            <a:endParaRPr/>
          </a:p>
        </p:txBody>
      </p:sp>
      <p:graphicFrame>
        <p:nvGraphicFramePr>
          <p:cNvPr id="535" name="Google Shape;535;p65"/>
          <p:cNvGraphicFramePr/>
          <p:nvPr/>
        </p:nvGraphicFramePr>
        <p:xfrm>
          <a:off x="311700" y="115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{B5C09B29-7478-4D76-B116-32230B248B89}</a:tableStyleId>
              </a:tblPr>
              <a:tblGrid>
                <a:gridCol w="854350"/>
                <a:gridCol w="969575"/>
                <a:gridCol w="847600"/>
                <a:gridCol w="637500"/>
                <a:gridCol w="495200"/>
                <a:gridCol w="488425"/>
                <a:gridCol w="596850"/>
              </a:tblGrid>
              <a:tr h="486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Hierarchy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HC feature sets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Model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LR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Val CCC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Test CCC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Test Pearson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</a:tr>
              <a:tr h="23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W2Vanilla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0.001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0.813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0.814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FF"/>
                          </a:solidFill>
                        </a:rPr>
                        <a:t>0.823</a:t>
                      </a:r>
                      <a:endParaRPr sz="1100">
                        <a:solidFill>
                          <a:srgbClr val="0000FF"/>
                        </a:solidFill>
                      </a:endParaRPr>
                    </a:p>
                  </a:txBody>
                  <a:tcPr marT="38100" marB="38100" marR="38100" marL="38100">
                    <a:lnL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0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W2VAligned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0.001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0.808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0.778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0.814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Recording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All except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1a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0.0003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0.824</a:t>
                      </a:r>
                      <a:endParaRPr b="1"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0.825</a:t>
                      </a:r>
                      <a:endParaRPr b="1"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0.832</a:t>
                      </a:r>
                      <a:endParaRPr b="1"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A-P contour</a:t>
                      </a:r>
                      <a:endParaRPr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1b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0.0007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0.798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0.803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0.813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All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2a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0.0003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0.819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0.807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0.821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2b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0.0007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0.812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0.806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0.814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Word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All except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3a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0.00015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0.806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0.817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A-P contour</a:t>
                      </a:r>
                      <a:endParaRPr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3b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5E-05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0.806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0.817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All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4a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0.00015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0.808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0.802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4b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5E-05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0.804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0.806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0.816</a:t>
                      </a:r>
                      <a:endParaRPr sz="11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36" name="Google Shape;536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6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graphicFrame>
        <p:nvGraphicFramePr>
          <p:cNvPr id="542" name="Google Shape;542;p66"/>
          <p:cNvGraphicFramePr/>
          <p:nvPr/>
        </p:nvGraphicFramePr>
        <p:xfrm>
          <a:off x="311688" y="115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{B5C09B29-7478-4D76-B116-32230B248B89}</a:tableStyleId>
              </a:tblPr>
              <a:tblGrid>
                <a:gridCol w="970175"/>
                <a:gridCol w="970175"/>
                <a:gridCol w="736375"/>
                <a:gridCol w="827300"/>
                <a:gridCol w="574025"/>
                <a:gridCol w="690900"/>
                <a:gridCol w="561075"/>
              </a:tblGrid>
              <a:tr h="37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HC word-level features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Fusion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Pre-trained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LR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Val CCC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Test CCC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Test Pearson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B3B2"/>
                    </a:solidFill>
                  </a:tcPr>
                </a:tc>
              </a:tr>
              <a:tr h="301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Non-acoustic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0.0001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0.763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0.766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0.775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Acoustic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0.0001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0.646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0.653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0.676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W2Vanilla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0.001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FF"/>
                          </a:solidFill>
                        </a:rPr>
                        <a:t>0.813</a:t>
                      </a:r>
                      <a:endParaRPr sz="900">
                        <a:solidFill>
                          <a:srgbClr val="0000FF"/>
                        </a:solidFill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FF"/>
                          </a:solidFill>
                        </a:rPr>
                        <a:t>0.814</a:t>
                      </a:r>
                      <a:endParaRPr sz="900">
                        <a:solidFill>
                          <a:srgbClr val="0000FF"/>
                        </a:solidFill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>
                          <a:solidFill>
                            <a:srgbClr val="0000FF"/>
                          </a:solidFill>
                        </a:rPr>
                        <a:t>0.823</a:t>
                      </a:r>
                      <a:endParaRPr sz="900">
                        <a:solidFill>
                          <a:srgbClr val="0000FF"/>
                        </a:solidFill>
                      </a:endParaRPr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W2VCat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-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0.0003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0.824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0.825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0.832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1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Non-acoustic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Embed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TRUE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0.0001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0.819</a:t>
                      </a:r>
                      <a:endParaRPr b="1"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0.821</a:t>
                      </a:r>
                      <a:endParaRPr b="1"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/>
                        <a:t>0.828</a:t>
                      </a:r>
                      <a:endParaRPr b="1"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FALSE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0.0001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0.818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0.817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0.825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Decision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TRUE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0.0001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0.792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0.795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0.805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FALSE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0.0001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0.785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0.789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0.803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Acoustic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Embed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TRUE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0.0003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0.811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0.805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0.815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FALSE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0.0003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0.799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0.767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0.805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Decision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TRUE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5E-05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0.792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0.795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0.805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FALSE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5E-05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0.785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0.789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0.803</a:t>
                      </a:r>
                      <a:endParaRPr sz="900"/>
                    </a:p>
                  </a:txBody>
                  <a:tcPr marT="38100" marB="38100" marR="38100" marL="38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43" name="Google Shape;543;p66"/>
          <p:cNvSpPr txBox="1"/>
          <p:nvPr>
            <p:ph idx="1" type="body"/>
          </p:nvPr>
        </p:nvSpPr>
        <p:spPr>
          <a:xfrm>
            <a:off x="5799425" y="1118550"/>
            <a:ext cx="3033000" cy="36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Parallel RNN branch with non-acoustic word-level features gives slight improvement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>
                <a:solidFill>
                  <a:srgbClr val="434343"/>
                </a:solidFill>
              </a:rPr>
              <a:t>Initialisation of model with pre-trained weights improves performance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Embedding &gt; Decision</a:t>
            </a:r>
            <a:endParaRPr/>
          </a:p>
        </p:txBody>
      </p:sp>
      <p:sp>
        <p:nvSpPr>
          <p:cNvPr id="544" name="Google Shape;544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Wav2vec for PED</a:t>
            </a:r>
            <a:endParaRPr/>
          </a:p>
        </p:txBody>
      </p:sp>
      <p:sp>
        <p:nvSpPr>
          <p:cNvPr id="550" name="Google Shape;550;p67"/>
          <p:cNvSpPr txBox="1"/>
          <p:nvPr>
            <p:ph idx="1" type="body"/>
          </p:nvPr>
        </p:nvSpPr>
        <p:spPr>
          <a:xfrm>
            <a:off x="311700" y="1266325"/>
            <a:ext cx="5378400" cy="17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Replaced Sinc+MTL model proposed in Stage 1 with frame-level wav2vec features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CNN/RNN for </a:t>
            </a:r>
            <a:r>
              <a:rPr i="1" lang="en"/>
              <a:t>Frame-&gt;Word</a:t>
            </a:r>
            <a:r>
              <a:rPr lang="en"/>
              <a:t> pooling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BGRU for sequential modelling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MTL for exploiting </a:t>
            </a:r>
            <a:r>
              <a:rPr lang="en"/>
              <a:t>linguistic</a:t>
            </a:r>
            <a:r>
              <a:rPr lang="en"/>
              <a:t> association between the two</a:t>
            </a:r>
            <a:endParaRPr/>
          </a:p>
        </p:txBody>
      </p:sp>
      <p:pic>
        <p:nvPicPr>
          <p:cNvPr id="551" name="Google Shape;55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9943" y="445025"/>
            <a:ext cx="3142358" cy="41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8438" y="3003500"/>
            <a:ext cx="1924934" cy="17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PED Results</a:t>
            </a:r>
            <a:endParaRPr/>
          </a:p>
        </p:txBody>
      </p:sp>
      <p:graphicFrame>
        <p:nvGraphicFramePr>
          <p:cNvPr id="559" name="Google Shape;559;p68"/>
          <p:cNvGraphicFramePr/>
          <p:nvPr/>
        </p:nvGraphicFramePr>
        <p:xfrm>
          <a:off x="311700" y="115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{B5C09B29-7478-4D76-B116-32230B248B89}</a:tableStyleId>
              </a:tblPr>
              <a:tblGrid>
                <a:gridCol w="1080675"/>
                <a:gridCol w="672350"/>
                <a:gridCol w="805750"/>
                <a:gridCol w="870700"/>
                <a:gridCol w="706100"/>
              </a:tblGrid>
              <a:tr h="47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Task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Pooling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Stack 1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MTL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Test</a:t>
                      </a:r>
                      <a:endParaRPr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Pearson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Prominence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Mean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[512, 256]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0.745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Mean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[512, 256]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Y (shared backbone)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0.737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Mean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[512, 256]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Y (different backbones)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0.744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CNN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[512, 256]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0000"/>
                          </a:solidFill>
                        </a:rPr>
                        <a:t>0.387</a:t>
                      </a:r>
                      <a:endParaRPr sz="1100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CNN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0.759</a:t>
                      </a:r>
                      <a:endParaRPr b="1"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Boundary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Mean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[512, 256]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0.901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CNN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[512, 256]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0.906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CNN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0.906</a:t>
                      </a:r>
                      <a:endParaRPr b="1"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60" name="Google Shape;560;p68"/>
          <p:cNvGraphicFramePr/>
          <p:nvPr/>
        </p:nvGraphicFramePr>
        <p:xfrm>
          <a:off x="4572000" y="11524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{B5C09B29-7478-4D76-B116-32230B248B89}</a:tableStyleId>
              </a:tblPr>
              <a:tblGrid>
                <a:gridCol w="900400"/>
                <a:gridCol w="1140675"/>
                <a:gridCol w="1199150"/>
                <a:gridCol w="406800"/>
                <a:gridCol w="673100"/>
              </a:tblGrid>
              <a:tr h="476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Task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Model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HC features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MTL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Test Pearson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Prominence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GRU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A34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0.725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SincConv+GRU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0.721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SincConv+GRU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Y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0.74</a:t>
                      </a:r>
                      <a:endParaRPr b="1"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SincConv+GRU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A34+A27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Y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0.757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SincConv+GRU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A34+A27+GloVe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Y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Boundary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SincConv+GRU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N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0.887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SincConv+GRU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-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Y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0.894</a:t>
                      </a:r>
                      <a:endParaRPr b="1"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SincConv+GRU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A27+GloVe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Y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0.927</a:t>
                      </a:r>
                      <a:endParaRPr sz="1100"/>
                    </a:p>
                  </a:txBody>
                  <a:tcPr marT="63500" marB="63500" marR="63500" marL="6350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61" name="Google Shape;561;p68"/>
          <p:cNvSpPr txBox="1"/>
          <p:nvPr/>
        </p:nvSpPr>
        <p:spPr>
          <a:xfrm>
            <a:off x="1372838" y="4546025"/>
            <a:ext cx="2013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Wav2vec-based models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2" name="Google Shape;562;p68"/>
          <p:cNvSpPr txBox="1"/>
          <p:nvPr/>
        </p:nvSpPr>
        <p:spPr>
          <a:xfrm>
            <a:off x="5725400" y="4546025"/>
            <a:ext cx="2013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Stage 1</a:t>
            </a:r>
            <a:r>
              <a:rPr lang="en" sz="1100">
                <a:latin typeface="Open Sans"/>
                <a:ea typeface="Open Sans"/>
                <a:cs typeface="Open Sans"/>
                <a:sym typeface="Open Sans"/>
              </a:rPr>
              <a:t> models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3" name="Google Shape;563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Self-Supervised Learning</a:t>
            </a:r>
            <a:endParaRPr/>
          </a:p>
        </p:txBody>
      </p:sp>
      <p:sp>
        <p:nvSpPr>
          <p:cNvPr id="569" name="Google Shape;569;p69"/>
          <p:cNvSpPr txBox="1"/>
          <p:nvPr>
            <p:ph idx="1" type="body"/>
          </p:nvPr>
        </p:nvSpPr>
        <p:spPr>
          <a:xfrm>
            <a:off x="370150" y="1253350"/>
            <a:ext cx="5095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Wav2vec2.0 task-agnostic by design; PASE [9] allows control over nature of </a:t>
            </a:r>
            <a:r>
              <a:rPr lang="en"/>
              <a:t>information</a:t>
            </a:r>
            <a:r>
              <a:rPr lang="en"/>
              <a:t> extracted in self-supervision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Proposed architecture similar to MTL, except no comprehensibility branch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All HC features can be derived from input; </a:t>
            </a:r>
            <a:r>
              <a:rPr b="1" lang="en"/>
              <a:t>no comprehensibility</a:t>
            </a:r>
            <a:r>
              <a:rPr lang="en"/>
              <a:t> labels required (hence </a:t>
            </a:r>
            <a:r>
              <a:rPr b="1" lang="en"/>
              <a:t>self</a:t>
            </a:r>
            <a:r>
              <a:rPr lang="en"/>
              <a:t>-supervision)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Can use pre-trained encoder such as Wav2vec2.0, PASE, etc.</a:t>
            </a:r>
            <a:endParaRPr/>
          </a:p>
        </p:txBody>
      </p:sp>
      <p:pic>
        <p:nvPicPr>
          <p:cNvPr id="570" name="Google Shape;57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6023" y="445025"/>
            <a:ext cx="3366278" cy="4111024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Word-level Pooling</a:t>
            </a:r>
            <a:endParaRPr/>
          </a:p>
        </p:txBody>
      </p:sp>
      <p:sp>
        <p:nvSpPr>
          <p:cNvPr id="577" name="Google Shape;577;p7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Frame-&gt;Word</a:t>
            </a:r>
            <a:r>
              <a:rPr lang="en"/>
              <a:t> pooling can capture word-level acoustic patterns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Mean pooling loses temporal patterns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Chunking for other mechanisms such as CNN/RNN slows down code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Time taken by W2VAligned with: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Mean pooling: ~1 hour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Basic CNN: ~10 hours</a:t>
            </a:r>
            <a:endParaRPr/>
          </a:p>
        </p:txBody>
      </p:sp>
      <p:sp>
        <p:nvSpPr>
          <p:cNvPr id="578" name="Google Shape;578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7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Word-level Pooling</a:t>
            </a:r>
            <a:endParaRPr/>
          </a:p>
        </p:txBody>
      </p:sp>
      <p:pic>
        <p:nvPicPr>
          <p:cNvPr id="584" name="Google Shape;584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2025" y="1152425"/>
            <a:ext cx="3150268" cy="3686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300" y="1298325"/>
            <a:ext cx="4906900" cy="3150276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71"/>
          <p:cNvSpPr txBox="1"/>
          <p:nvPr/>
        </p:nvSpPr>
        <p:spPr>
          <a:xfrm>
            <a:off x="5259925" y="2673350"/>
            <a:ext cx="42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vs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7" name="Google Shape;587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Rating rubric (Comprehension/Comprehensibility)​</a:t>
            </a:r>
            <a:endParaRPr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311700" y="1152425"/>
            <a:ext cx="3201000" cy="36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Expert-rated for comprehensibility using NAEP rubric</a:t>
            </a:r>
            <a:r>
              <a:rPr lang="en"/>
              <a:t> [4]</a:t>
            </a:r>
            <a:br>
              <a:rPr lang="en"/>
            </a:b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Note the focus on </a:t>
            </a:r>
            <a:r>
              <a:rPr lang="en"/>
              <a:t>phrasing</a:t>
            </a:r>
            <a:r>
              <a:rPr lang="en"/>
              <a:t> and </a:t>
            </a:r>
            <a:r>
              <a:rPr lang="en"/>
              <a:t>prominence</a:t>
            </a:r>
            <a:endParaRPr/>
          </a:p>
        </p:txBody>
      </p:sp>
      <p:graphicFrame>
        <p:nvGraphicFramePr>
          <p:cNvPr id="110" name="Google Shape;110;p18"/>
          <p:cNvGraphicFramePr/>
          <p:nvPr/>
        </p:nvGraphicFramePr>
        <p:xfrm>
          <a:off x="3512700" y="1152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{4B23654A-5D2D-4A8D-B5EA-8AA9D8F279A0}</a:tableStyleId>
              </a:tblPr>
              <a:tblGrid>
                <a:gridCol w="590800"/>
                <a:gridCol w="4798100"/>
              </a:tblGrid>
              <a:tr h="448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Rating level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Interpretation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  <a:tr h="448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random grouping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pauses in wrong places, incomprehensible to the listener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  <a:tr h="50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poor grouping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by and large with glimpse of </a:t>
                      </a: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good grouping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 one or two places. The underlying reason could be word difficulty.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  <a:tr h="28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better grouping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but still not perfect in all places.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  <a:tr h="285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grouping is good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but </a:t>
                      </a:r>
                      <a:r>
                        <a:rPr b="1"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stresses are wrong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  <a:tr h="612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basically a good reader, some local slips that may be attributed to first-time reading of the given text. This level can be treated as the benchmark.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  <a:tr h="448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exceptional (could be a practiced child who does speech/elocution training).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  <a:tr h="371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Can’t rate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reserved for unusual cases such as the audio does not contain the child’s speech, volume is too low, too noisy, too short, etc.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6550" y="1403250"/>
            <a:ext cx="5615750" cy="233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Baseline work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11700" y="1266325"/>
            <a:ext cx="3091800" cy="33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Current work builds upon recent PhD thesis by Kamini Sabu [3]</a:t>
            </a:r>
            <a:br>
              <a:rPr lang="en"/>
            </a:b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en"/>
              <a:t>Baseline</a:t>
            </a:r>
            <a:r>
              <a:rPr lang="en"/>
              <a:t> uses Random Forest Classifier (RFC) on hand-crafted features</a:t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5259925" y="4734875"/>
            <a:ext cx="228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Diagram credits: Kamini Sabu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5865625" y="2083350"/>
            <a:ext cx="1068600" cy="488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1" name="Google Shape;121;p19"/>
          <p:cNvCxnSpPr>
            <a:stCxn id="120" idx="3"/>
            <a:endCxn id="122" idx="1"/>
          </p:cNvCxnSpPr>
          <p:nvPr/>
        </p:nvCxnSpPr>
        <p:spPr>
          <a:xfrm flipH="1" rot="10800000">
            <a:off x="6934225" y="1460250"/>
            <a:ext cx="751500" cy="867300"/>
          </a:xfrm>
          <a:prstGeom prst="bentConnector3">
            <a:avLst>
              <a:gd fmla="val 49998" name="adj1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2" name="Google Shape;122;p19"/>
          <p:cNvSpPr txBox="1"/>
          <p:nvPr/>
        </p:nvSpPr>
        <p:spPr>
          <a:xfrm>
            <a:off x="7685700" y="1152425"/>
            <a:ext cx="106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Focus of Stage 1</a:t>
            </a:r>
            <a:endParaRPr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>
            <a:off x="4308675" y="2678637"/>
            <a:ext cx="2454300" cy="1947900"/>
          </a:xfrm>
          <a:prstGeom prst="rect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Stage 1 summary</a:t>
            </a:r>
            <a:endParaRPr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Baseline work by Kamini combined hand-crafted (HC) features with RFC for detecting prominence and phrase breaks​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Proposed</a:t>
            </a:r>
            <a:r>
              <a:rPr lang="en" sz="1800"/>
              <a:t> </a:t>
            </a:r>
            <a:r>
              <a:rPr b="1" lang="en" sz="1800"/>
              <a:t>end-to-end</a:t>
            </a:r>
            <a:r>
              <a:rPr lang="en" sz="1800"/>
              <a:t> model </a:t>
            </a:r>
            <a:r>
              <a:rPr lang="en"/>
              <a:t>operating on</a:t>
            </a:r>
            <a:r>
              <a:rPr lang="en" sz="1800"/>
              <a:t> </a:t>
            </a:r>
            <a:r>
              <a:rPr b="1" lang="en" sz="1800"/>
              <a:t>word segment</a:t>
            </a:r>
            <a:r>
              <a:rPr b="1" lang="en"/>
              <a:t>s</a:t>
            </a:r>
            <a:endParaRPr b="1"/>
          </a:p>
          <a:p>
            <a:pPr indent="-317182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Benefited from:</a:t>
            </a:r>
            <a:endParaRPr/>
          </a:p>
          <a:p>
            <a:pPr indent="-297497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Sinc-based feature extraction</a:t>
            </a:r>
            <a:endParaRPr/>
          </a:p>
          <a:p>
            <a:pPr indent="-297497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Multi-task Learning</a:t>
            </a:r>
            <a:endParaRPr/>
          </a:p>
          <a:p>
            <a:pPr indent="-317182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Improved performance of:</a:t>
            </a:r>
            <a:endParaRPr/>
          </a:p>
          <a:p>
            <a:pPr indent="-297497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Prominence: 0.69 -&gt; 0.74</a:t>
            </a:r>
            <a:endParaRPr/>
          </a:p>
          <a:p>
            <a:pPr indent="-297497" lvl="1" marL="9144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○"/>
            </a:pPr>
            <a:r>
              <a:rPr lang="en"/>
              <a:t>Phrasing: 0.85 -&gt; 0.89</a:t>
            </a:r>
            <a:endParaRPr/>
          </a:p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8442" y="2853672"/>
            <a:ext cx="2414761" cy="166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7796" y="2571750"/>
            <a:ext cx="1734504" cy="2091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20"/>
          <p:cNvCxnSpPr/>
          <p:nvPr/>
        </p:nvCxnSpPr>
        <p:spPr>
          <a:xfrm rot="10800000">
            <a:off x="6747742" y="2678627"/>
            <a:ext cx="415800" cy="1286400"/>
          </a:xfrm>
          <a:prstGeom prst="straightConnector1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20"/>
          <p:cNvCxnSpPr/>
          <p:nvPr/>
        </p:nvCxnSpPr>
        <p:spPr>
          <a:xfrm flipH="1">
            <a:off x="6747742" y="4135259"/>
            <a:ext cx="415800" cy="482100"/>
          </a:xfrm>
          <a:prstGeom prst="straightConnector1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Comprehensibility dataset</a:t>
            </a:r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Recordings of children aged 10-14 reading out stories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</a:t>
            </a:r>
            <a:r>
              <a:rPr lang="en"/>
              <a:t>wo filters</a:t>
            </a:r>
            <a:r>
              <a:rPr lang="en"/>
              <a:t> are applied to weed out recordings with poor lexical fluency</a:t>
            </a:r>
            <a:r>
              <a:rPr lang="en"/>
              <a:t>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WCPM &lt; 70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Lexical miscue % &gt; 15%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1447 recordings read by 165 students from a pool of 148 unique paras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50-70 words per paragraph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Duration varies from 12 s to 56 s with mean = 25 s and std = 8 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Total duration: 10 hours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~10 recordings/speaker; </a:t>
            </a:r>
            <a:r>
              <a:rPr lang="en"/>
              <a:t>2 speakers with &gt;50 recordings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Split into 6 speaker non-overlapping folds</a:t>
            </a:r>
            <a:endParaRPr/>
          </a:p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